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660" r:id="rId2"/>
    <p:sldMasterId id="2147483745" r:id="rId3"/>
    <p:sldMasterId id="2147483735" r:id="rId4"/>
    <p:sldMasterId id="2147483776" r:id="rId5"/>
    <p:sldMasterId id="2147483729" r:id="rId6"/>
    <p:sldMasterId id="2147483736" r:id="rId7"/>
  </p:sldMasterIdLst>
  <p:notesMasterIdLst>
    <p:notesMasterId r:id="rId19"/>
  </p:notesMasterIdLst>
  <p:sldIdLst>
    <p:sldId id="256" r:id="rId8"/>
    <p:sldId id="266" r:id="rId9"/>
    <p:sldId id="257" r:id="rId10"/>
    <p:sldId id="262" r:id="rId11"/>
    <p:sldId id="261" r:id="rId12"/>
    <p:sldId id="260" r:id="rId13"/>
    <p:sldId id="259" r:id="rId14"/>
    <p:sldId id="258" r:id="rId15"/>
    <p:sldId id="263" r:id="rId16"/>
    <p:sldId id="267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Victor" initials="WV" lastIdx="4" clrIdx="0">
    <p:extLst>
      <p:ext uri="{19B8F6BF-5375-455C-9EA6-DF929625EA0E}">
        <p15:presenceInfo xmlns:p15="http://schemas.microsoft.com/office/powerpoint/2012/main" userId="4d7512027a0009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8"/>
    <p:restoredTop sz="94595" autoAdjust="0"/>
  </p:normalViewPr>
  <p:slideViewPr>
    <p:cSldViewPr snapToGrid="0" snapToObjects="1">
      <p:cViewPr varScale="1">
        <p:scale>
          <a:sx n="79" d="100"/>
          <a:sy n="79" d="100"/>
        </p:scale>
        <p:origin x="518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2T09:21:13.472" idx="1">
    <p:pos x="10" y="10"/>
    <p:text>background intro about the model, confidence about it, case study Emirates</p:text>
    <p:extLst>
      <p:ext uri="{C676402C-5697-4E1C-873F-D02D1690AC5C}">
        <p15:threadingInfo xmlns:p15="http://schemas.microsoft.com/office/powerpoint/2012/main" timeZoneBias="-60"/>
      </p:ext>
    </p:extLst>
  </p:cm>
  <p:cm authorId="1" dt="2018-06-12T10:19:20.948" idx="4">
    <p:pos x="10" y="146"/>
    <p:text>move to the methdodology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2T10:00:04.999" idx="3">
    <p:pos x="5244" y="2838"/>
    <p:text>add graph of expected loss of number of students.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55289-3199-4471-B3BD-037C99C6E4A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4C943D-CDB5-4CD1-9B9A-F7A6C6E066F1}">
      <dgm:prSet phldrT="[Text]" custT="1"/>
      <dgm:spPr/>
      <dgm:t>
        <a:bodyPr/>
        <a:lstStyle/>
        <a:p>
          <a:pPr algn="l"/>
          <a:endParaRPr lang="en-GB" sz="1300" dirty="0" smtClean="0"/>
        </a:p>
        <a:p>
          <a:pPr algn="l"/>
          <a:r>
            <a:rPr lang="en-GB" sz="1300" dirty="0" smtClean="0"/>
            <a:t>Retained customers create </a:t>
          </a:r>
          <a:r>
            <a:rPr lang="en-GB" sz="1300" b="1" i="1" dirty="0" smtClean="0"/>
            <a:t>higher revenues</a:t>
          </a:r>
          <a:endParaRPr lang="en-GB" sz="1300" dirty="0" smtClean="0"/>
        </a:p>
        <a:p>
          <a:pPr algn="l"/>
          <a:endParaRPr lang="en-GB" sz="1300" dirty="0" smtClean="0"/>
        </a:p>
        <a:p>
          <a:pPr algn="l"/>
          <a:r>
            <a:rPr lang="en-GB" sz="1300" dirty="0" smtClean="0"/>
            <a:t>Making a sell to a new customer </a:t>
          </a:r>
          <a:r>
            <a:rPr lang="en-GB" sz="1300" b="1" i="1" dirty="0" smtClean="0"/>
            <a:t>costs up to 5 times more</a:t>
          </a:r>
          <a:r>
            <a:rPr lang="en-GB" sz="1300" dirty="0" smtClean="0"/>
            <a:t>.</a:t>
          </a:r>
          <a:endParaRPr lang="en-US" sz="1300" dirty="0"/>
        </a:p>
      </dgm:t>
    </dgm:pt>
    <dgm:pt modelId="{A56E674E-2091-4E57-BE82-6A65D98B6B7F}" type="parTrans" cxnId="{EF200651-9984-45CF-8918-37545E6F32B5}">
      <dgm:prSet/>
      <dgm:spPr/>
      <dgm:t>
        <a:bodyPr/>
        <a:lstStyle/>
        <a:p>
          <a:endParaRPr lang="en-US"/>
        </a:p>
      </dgm:t>
    </dgm:pt>
    <dgm:pt modelId="{6B2FDD77-A780-416E-9D9B-EA0548B83433}" type="sibTrans" cxnId="{EF200651-9984-45CF-8918-37545E6F32B5}">
      <dgm:prSet/>
      <dgm:spPr/>
      <dgm:t>
        <a:bodyPr/>
        <a:lstStyle/>
        <a:p>
          <a:endParaRPr lang="en-US"/>
        </a:p>
      </dgm:t>
    </dgm:pt>
    <dgm:pt modelId="{07424E92-E2B8-46C2-84BE-044D13FF2BEF}">
      <dgm:prSet phldrT="[Text]" custT="1"/>
      <dgm:spPr/>
      <dgm:t>
        <a:bodyPr/>
        <a:lstStyle/>
        <a:p>
          <a:pPr algn="l"/>
          <a:r>
            <a:rPr lang="en-GB" sz="1300" dirty="0" smtClean="0"/>
            <a:t>Customer retention strategies targeting on </a:t>
          </a:r>
          <a:r>
            <a:rPr lang="en-GB" sz="1300" b="1" i="1" dirty="0" smtClean="0">
              <a:solidFill>
                <a:srgbClr val="FF0000"/>
              </a:solidFill>
            </a:rPr>
            <a:t>high risk customers</a:t>
          </a:r>
        </a:p>
      </dgm:t>
    </dgm:pt>
    <dgm:pt modelId="{1E19DC92-2D8F-4D1F-BEB7-B8ADB54FB1B1}" type="parTrans" cxnId="{4860E801-E631-43D9-B41B-CE0D3521CA31}">
      <dgm:prSet/>
      <dgm:spPr/>
      <dgm:t>
        <a:bodyPr/>
        <a:lstStyle/>
        <a:p>
          <a:endParaRPr lang="en-US"/>
        </a:p>
      </dgm:t>
    </dgm:pt>
    <dgm:pt modelId="{2231F650-AEB7-4ECB-94FA-EED4A8AC42EE}" type="sibTrans" cxnId="{4860E801-E631-43D9-B41B-CE0D3521CA31}">
      <dgm:prSet/>
      <dgm:spPr/>
      <dgm:t>
        <a:bodyPr/>
        <a:lstStyle/>
        <a:p>
          <a:endParaRPr lang="en-US"/>
        </a:p>
      </dgm:t>
    </dgm:pt>
    <dgm:pt modelId="{4A1A8BB0-D09E-4F4B-94DF-8FA992427E1F}">
      <dgm:prSet phldrT="[Text]" phldr="1"/>
      <dgm:spPr/>
      <dgm:t>
        <a:bodyPr/>
        <a:lstStyle/>
        <a:p>
          <a:endParaRPr lang="en-US" dirty="0"/>
        </a:p>
      </dgm:t>
    </dgm:pt>
    <dgm:pt modelId="{2B6E01F3-9864-46DF-8272-315B8049B5D0}" type="sibTrans" cxnId="{99C3852A-0DAE-4A97-B172-4DBAD2DB0B87}">
      <dgm:prSet/>
      <dgm:spPr/>
      <dgm:t>
        <a:bodyPr/>
        <a:lstStyle/>
        <a:p>
          <a:endParaRPr lang="en-US"/>
        </a:p>
      </dgm:t>
    </dgm:pt>
    <dgm:pt modelId="{CFD5F9CB-0C71-424D-82B6-176150A77D51}" type="parTrans" cxnId="{99C3852A-0DAE-4A97-B172-4DBAD2DB0B87}">
      <dgm:prSet/>
      <dgm:spPr/>
      <dgm:t>
        <a:bodyPr/>
        <a:lstStyle/>
        <a:p>
          <a:endParaRPr lang="en-US"/>
        </a:p>
      </dgm:t>
    </dgm:pt>
    <dgm:pt modelId="{00DFDBBC-F175-4518-8D18-04B015DFFDD0}" type="pres">
      <dgm:prSet presAssocID="{C9F55289-3199-4471-B3BD-037C99C6E4AC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383190F-6065-41D6-9AE8-9ED1E3A56D4A}" type="pres">
      <dgm:prSet presAssocID="{4A1A8BB0-D09E-4F4B-94DF-8FA992427E1F}" presName="Accent3" presStyleCnt="0"/>
      <dgm:spPr/>
      <dgm:t>
        <a:bodyPr/>
        <a:lstStyle/>
        <a:p>
          <a:endParaRPr lang="en-US"/>
        </a:p>
      </dgm:t>
    </dgm:pt>
    <dgm:pt modelId="{692C51B8-7DC3-4D4C-96CC-1894E6A6B7FE}" type="pres">
      <dgm:prSet presAssocID="{4A1A8BB0-D09E-4F4B-94DF-8FA992427E1F}" presName="Accent" presStyleLbl="node1" presStyleIdx="0" presStyleCnt="3"/>
      <dgm:spPr/>
      <dgm:t>
        <a:bodyPr/>
        <a:lstStyle/>
        <a:p>
          <a:endParaRPr lang="en-US"/>
        </a:p>
      </dgm:t>
    </dgm:pt>
    <dgm:pt modelId="{3AF9A99C-625C-496A-8E23-4EFF9B557316}" type="pres">
      <dgm:prSet presAssocID="{4A1A8BB0-D09E-4F4B-94DF-8FA992427E1F}" presName="ParentBackground3" presStyleCnt="0"/>
      <dgm:spPr/>
      <dgm:t>
        <a:bodyPr/>
        <a:lstStyle/>
        <a:p>
          <a:endParaRPr lang="en-US"/>
        </a:p>
      </dgm:t>
    </dgm:pt>
    <dgm:pt modelId="{ACEBED8E-257A-4E2D-B4CD-397A366FB101}" type="pres">
      <dgm:prSet presAssocID="{4A1A8BB0-D09E-4F4B-94DF-8FA992427E1F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017CD1D0-8F82-4516-9E99-7D79C70BD9EB}" type="pres">
      <dgm:prSet presAssocID="{4A1A8BB0-D09E-4F4B-94DF-8FA992427E1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782CA-CA5C-4DFC-AF0F-2EE94EE58B84}" type="pres">
      <dgm:prSet presAssocID="{07424E92-E2B8-46C2-84BE-044D13FF2BEF}" presName="Accent2" presStyleCnt="0"/>
      <dgm:spPr/>
      <dgm:t>
        <a:bodyPr/>
        <a:lstStyle/>
        <a:p>
          <a:endParaRPr lang="en-US"/>
        </a:p>
      </dgm:t>
    </dgm:pt>
    <dgm:pt modelId="{517A20E4-1877-42AC-A38D-3F59BC292CCA}" type="pres">
      <dgm:prSet presAssocID="{07424E92-E2B8-46C2-84BE-044D13FF2BEF}" presName="Accent" presStyleLbl="node1" presStyleIdx="1" presStyleCnt="3"/>
      <dgm:spPr/>
      <dgm:t>
        <a:bodyPr/>
        <a:lstStyle/>
        <a:p>
          <a:endParaRPr lang="en-US"/>
        </a:p>
      </dgm:t>
    </dgm:pt>
    <dgm:pt modelId="{7C58ADD8-F41E-4F8D-AA5D-FDDB89B95984}" type="pres">
      <dgm:prSet presAssocID="{07424E92-E2B8-46C2-84BE-044D13FF2BEF}" presName="ParentBackground2" presStyleCnt="0"/>
      <dgm:spPr/>
      <dgm:t>
        <a:bodyPr/>
        <a:lstStyle/>
        <a:p>
          <a:endParaRPr lang="en-US"/>
        </a:p>
      </dgm:t>
    </dgm:pt>
    <dgm:pt modelId="{1A382362-86C8-4CB1-BFCD-0F2CC47DD45F}" type="pres">
      <dgm:prSet presAssocID="{07424E92-E2B8-46C2-84BE-044D13FF2BEF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3BEA4CAE-40B2-41D1-BE4B-45317AA7174A}" type="pres">
      <dgm:prSet presAssocID="{07424E92-E2B8-46C2-84BE-044D13FF2BE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FB302-801C-46CD-B678-BF4B89764123}" type="pres">
      <dgm:prSet presAssocID="{F14C943D-CDB5-4CD1-9B9A-F7A6C6E066F1}" presName="Accent1" presStyleCnt="0"/>
      <dgm:spPr/>
      <dgm:t>
        <a:bodyPr/>
        <a:lstStyle/>
        <a:p>
          <a:endParaRPr lang="en-US"/>
        </a:p>
      </dgm:t>
    </dgm:pt>
    <dgm:pt modelId="{1CAA11E9-A811-441F-9EB8-2D8C734FA35C}" type="pres">
      <dgm:prSet presAssocID="{F14C943D-CDB5-4CD1-9B9A-F7A6C6E066F1}" presName="Accent" presStyleLbl="node1" presStyleIdx="2" presStyleCnt="3"/>
      <dgm:spPr/>
      <dgm:t>
        <a:bodyPr/>
        <a:lstStyle/>
        <a:p>
          <a:endParaRPr lang="en-US"/>
        </a:p>
      </dgm:t>
    </dgm:pt>
    <dgm:pt modelId="{AC38FED2-6F4E-4384-8C28-88EACB7C8239}" type="pres">
      <dgm:prSet presAssocID="{F14C943D-CDB5-4CD1-9B9A-F7A6C6E066F1}" presName="ParentBackground1" presStyleCnt="0"/>
      <dgm:spPr/>
      <dgm:t>
        <a:bodyPr/>
        <a:lstStyle/>
        <a:p>
          <a:endParaRPr lang="en-US"/>
        </a:p>
      </dgm:t>
    </dgm:pt>
    <dgm:pt modelId="{CD69D58B-A3E8-4A07-93F9-3F6BB7B34CDA}" type="pres">
      <dgm:prSet presAssocID="{F14C943D-CDB5-4CD1-9B9A-F7A6C6E066F1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E1DCE964-9F8E-444C-9C1B-8E8010B43B76}" type="pres">
      <dgm:prSet presAssocID="{F14C943D-CDB5-4CD1-9B9A-F7A6C6E066F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200651-9984-45CF-8918-37545E6F32B5}" srcId="{C9F55289-3199-4471-B3BD-037C99C6E4AC}" destId="{F14C943D-CDB5-4CD1-9B9A-F7A6C6E066F1}" srcOrd="0" destOrd="0" parTransId="{A56E674E-2091-4E57-BE82-6A65D98B6B7F}" sibTransId="{6B2FDD77-A780-416E-9D9B-EA0548B83433}"/>
    <dgm:cxn modelId="{F80301B1-44B8-4FAF-B190-3362FA838F17}" type="presOf" srcId="{4A1A8BB0-D09E-4F4B-94DF-8FA992427E1F}" destId="{017CD1D0-8F82-4516-9E99-7D79C70BD9EB}" srcOrd="1" destOrd="0" presId="urn:microsoft.com/office/officeart/2011/layout/CircleProcess"/>
    <dgm:cxn modelId="{15BCC11D-D6F5-4D6C-9391-43E6DA9C4F90}" type="presOf" srcId="{07424E92-E2B8-46C2-84BE-044D13FF2BEF}" destId="{3BEA4CAE-40B2-41D1-BE4B-45317AA7174A}" srcOrd="1" destOrd="0" presId="urn:microsoft.com/office/officeart/2011/layout/CircleProcess"/>
    <dgm:cxn modelId="{8CA23E33-8CBD-4F4A-A62E-1B6F52DAEEB0}" type="presOf" srcId="{C9F55289-3199-4471-B3BD-037C99C6E4AC}" destId="{00DFDBBC-F175-4518-8D18-04B015DFFDD0}" srcOrd="0" destOrd="0" presId="urn:microsoft.com/office/officeart/2011/layout/CircleProcess"/>
    <dgm:cxn modelId="{BE7CC30B-3645-4C50-BB90-A8D5BFBD7E6C}" type="presOf" srcId="{07424E92-E2B8-46C2-84BE-044D13FF2BEF}" destId="{1A382362-86C8-4CB1-BFCD-0F2CC47DD45F}" srcOrd="0" destOrd="0" presId="urn:microsoft.com/office/officeart/2011/layout/CircleProcess"/>
    <dgm:cxn modelId="{7C9E6A20-18A9-4EBD-8E2E-A685352BA413}" type="presOf" srcId="{F14C943D-CDB5-4CD1-9B9A-F7A6C6E066F1}" destId="{E1DCE964-9F8E-444C-9C1B-8E8010B43B76}" srcOrd="1" destOrd="0" presId="urn:microsoft.com/office/officeart/2011/layout/CircleProcess"/>
    <dgm:cxn modelId="{99C3852A-0DAE-4A97-B172-4DBAD2DB0B87}" srcId="{C9F55289-3199-4471-B3BD-037C99C6E4AC}" destId="{4A1A8BB0-D09E-4F4B-94DF-8FA992427E1F}" srcOrd="2" destOrd="0" parTransId="{CFD5F9CB-0C71-424D-82B6-176150A77D51}" sibTransId="{2B6E01F3-9864-46DF-8272-315B8049B5D0}"/>
    <dgm:cxn modelId="{0C023078-E16A-46CE-84CC-6ADCFF8BFF8D}" type="presOf" srcId="{F14C943D-CDB5-4CD1-9B9A-F7A6C6E066F1}" destId="{CD69D58B-A3E8-4A07-93F9-3F6BB7B34CDA}" srcOrd="0" destOrd="0" presId="urn:microsoft.com/office/officeart/2011/layout/CircleProcess"/>
    <dgm:cxn modelId="{4860E801-E631-43D9-B41B-CE0D3521CA31}" srcId="{C9F55289-3199-4471-B3BD-037C99C6E4AC}" destId="{07424E92-E2B8-46C2-84BE-044D13FF2BEF}" srcOrd="1" destOrd="0" parTransId="{1E19DC92-2D8F-4D1F-BEB7-B8ADB54FB1B1}" sibTransId="{2231F650-AEB7-4ECB-94FA-EED4A8AC42EE}"/>
    <dgm:cxn modelId="{4D01794D-FE25-4A1A-9EE3-D421DCE23682}" type="presOf" srcId="{4A1A8BB0-D09E-4F4B-94DF-8FA992427E1F}" destId="{ACEBED8E-257A-4E2D-B4CD-397A366FB101}" srcOrd="0" destOrd="0" presId="urn:microsoft.com/office/officeart/2011/layout/CircleProcess"/>
    <dgm:cxn modelId="{D2A07A5F-7397-4E32-8086-AF72C8106449}" type="presParOf" srcId="{00DFDBBC-F175-4518-8D18-04B015DFFDD0}" destId="{3383190F-6065-41D6-9AE8-9ED1E3A56D4A}" srcOrd="0" destOrd="0" presId="urn:microsoft.com/office/officeart/2011/layout/CircleProcess"/>
    <dgm:cxn modelId="{A905FDED-9933-43A7-9544-EBAB77B21777}" type="presParOf" srcId="{3383190F-6065-41D6-9AE8-9ED1E3A56D4A}" destId="{692C51B8-7DC3-4D4C-96CC-1894E6A6B7FE}" srcOrd="0" destOrd="0" presId="urn:microsoft.com/office/officeart/2011/layout/CircleProcess"/>
    <dgm:cxn modelId="{AB5AEE80-F658-40D7-9DBE-1FA90A35B88C}" type="presParOf" srcId="{00DFDBBC-F175-4518-8D18-04B015DFFDD0}" destId="{3AF9A99C-625C-496A-8E23-4EFF9B557316}" srcOrd="1" destOrd="0" presId="urn:microsoft.com/office/officeart/2011/layout/CircleProcess"/>
    <dgm:cxn modelId="{5EE9E441-1B3A-4C0D-B07A-BC8CAA4F4B3D}" type="presParOf" srcId="{3AF9A99C-625C-496A-8E23-4EFF9B557316}" destId="{ACEBED8E-257A-4E2D-B4CD-397A366FB101}" srcOrd="0" destOrd="0" presId="urn:microsoft.com/office/officeart/2011/layout/CircleProcess"/>
    <dgm:cxn modelId="{CD2B7506-60B4-4739-B7FD-85A661A02CBB}" type="presParOf" srcId="{00DFDBBC-F175-4518-8D18-04B015DFFDD0}" destId="{017CD1D0-8F82-4516-9E99-7D79C70BD9EB}" srcOrd="2" destOrd="0" presId="urn:microsoft.com/office/officeart/2011/layout/CircleProcess"/>
    <dgm:cxn modelId="{EE264925-C20B-479A-A43B-ED90965369B4}" type="presParOf" srcId="{00DFDBBC-F175-4518-8D18-04B015DFFDD0}" destId="{BCE782CA-CA5C-4DFC-AF0F-2EE94EE58B84}" srcOrd="3" destOrd="0" presId="urn:microsoft.com/office/officeart/2011/layout/CircleProcess"/>
    <dgm:cxn modelId="{05563E22-3AE8-498D-B84E-BF08198FF557}" type="presParOf" srcId="{BCE782CA-CA5C-4DFC-AF0F-2EE94EE58B84}" destId="{517A20E4-1877-42AC-A38D-3F59BC292CCA}" srcOrd="0" destOrd="0" presId="urn:microsoft.com/office/officeart/2011/layout/CircleProcess"/>
    <dgm:cxn modelId="{F1879E09-0CB4-42D3-A333-B18245A259B9}" type="presParOf" srcId="{00DFDBBC-F175-4518-8D18-04B015DFFDD0}" destId="{7C58ADD8-F41E-4F8D-AA5D-FDDB89B95984}" srcOrd="4" destOrd="0" presId="urn:microsoft.com/office/officeart/2011/layout/CircleProcess"/>
    <dgm:cxn modelId="{335A27AB-44D0-417D-9975-17CA679C409D}" type="presParOf" srcId="{7C58ADD8-F41E-4F8D-AA5D-FDDB89B95984}" destId="{1A382362-86C8-4CB1-BFCD-0F2CC47DD45F}" srcOrd="0" destOrd="0" presId="urn:microsoft.com/office/officeart/2011/layout/CircleProcess"/>
    <dgm:cxn modelId="{053BD848-88FC-43D7-96B9-42CA1FDA5346}" type="presParOf" srcId="{00DFDBBC-F175-4518-8D18-04B015DFFDD0}" destId="{3BEA4CAE-40B2-41D1-BE4B-45317AA7174A}" srcOrd="5" destOrd="0" presId="urn:microsoft.com/office/officeart/2011/layout/CircleProcess"/>
    <dgm:cxn modelId="{45924E71-CBCC-492C-BCE5-0DD66620B679}" type="presParOf" srcId="{00DFDBBC-F175-4518-8D18-04B015DFFDD0}" destId="{261FB302-801C-46CD-B678-BF4B89764123}" srcOrd="6" destOrd="0" presId="urn:microsoft.com/office/officeart/2011/layout/CircleProcess"/>
    <dgm:cxn modelId="{3D551474-71D6-4F94-9991-8D5B857105F3}" type="presParOf" srcId="{261FB302-801C-46CD-B678-BF4B89764123}" destId="{1CAA11E9-A811-441F-9EB8-2D8C734FA35C}" srcOrd="0" destOrd="0" presId="urn:microsoft.com/office/officeart/2011/layout/CircleProcess"/>
    <dgm:cxn modelId="{3F6648C0-8EEC-4752-BC58-5419EEDC186C}" type="presParOf" srcId="{00DFDBBC-F175-4518-8D18-04B015DFFDD0}" destId="{AC38FED2-6F4E-4384-8C28-88EACB7C8239}" srcOrd="7" destOrd="0" presId="urn:microsoft.com/office/officeart/2011/layout/CircleProcess"/>
    <dgm:cxn modelId="{FE6A4628-55E9-4FEA-917E-07A011F64161}" type="presParOf" srcId="{AC38FED2-6F4E-4384-8C28-88EACB7C8239}" destId="{CD69D58B-A3E8-4A07-93F9-3F6BB7B34CDA}" srcOrd="0" destOrd="0" presId="urn:microsoft.com/office/officeart/2011/layout/CircleProcess"/>
    <dgm:cxn modelId="{E36C7C00-72EF-4A3B-B01F-77DA33FF5C8A}" type="presParOf" srcId="{00DFDBBC-F175-4518-8D18-04B015DFFDD0}" destId="{E1DCE964-9F8E-444C-9C1B-8E8010B43B7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814951-0B41-4A52-AC8E-09B34A29525A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DA4E3-22E8-4E90-8A26-C617B094CAA1}">
      <dgm:prSet phldrT="[Text]" custT="1"/>
      <dgm:spPr/>
      <dgm:t>
        <a:bodyPr anchor="ctr"/>
        <a:lstStyle/>
        <a:p>
          <a:r>
            <a:rPr lang="en-GB" sz="1400" b="1" dirty="0" smtClean="0"/>
            <a:t>Feature Extraction</a:t>
          </a:r>
          <a:endParaRPr lang="en-US" sz="1400" b="1" dirty="0"/>
        </a:p>
      </dgm:t>
    </dgm:pt>
    <dgm:pt modelId="{709F5821-8FB1-420A-BFAF-6D9134C04870}" type="parTrans" cxnId="{F62FE7D5-76B1-42C1-ACBF-04010C20C2F6}">
      <dgm:prSet/>
      <dgm:spPr/>
      <dgm:t>
        <a:bodyPr/>
        <a:lstStyle/>
        <a:p>
          <a:endParaRPr lang="en-US"/>
        </a:p>
      </dgm:t>
    </dgm:pt>
    <dgm:pt modelId="{ABBAC5E7-DFCB-4780-B14F-ACD80D8C0B5C}" type="sibTrans" cxnId="{F62FE7D5-76B1-42C1-ACBF-04010C20C2F6}">
      <dgm:prSet/>
      <dgm:spPr/>
      <dgm:t>
        <a:bodyPr/>
        <a:lstStyle/>
        <a:p>
          <a:endParaRPr lang="en-US"/>
        </a:p>
      </dgm:t>
    </dgm:pt>
    <dgm:pt modelId="{1AC159E5-7BA0-4FE6-9143-30E1AD2DE31D}">
      <dgm:prSet phldrT="[Text]" custT="1"/>
      <dgm:spPr/>
      <dgm:t>
        <a:bodyPr/>
        <a:lstStyle/>
        <a:p>
          <a:r>
            <a:rPr lang="en-GB" sz="1200" dirty="0" smtClean="0"/>
            <a:t>Extract features to represent customers within a specific customer month.</a:t>
          </a:r>
          <a:endParaRPr lang="en-US" sz="1200" dirty="0"/>
        </a:p>
      </dgm:t>
    </dgm:pt>
    <dgm:pt modelId="{339BBE0F-9570-40B1-BF17-2345ED5D5552}" type="parTrans" cxnId="{1EA81529-3209-4A4B-B339-283BD18B2740}">
      <dgm:prSet/>
      <dgm:spPr/>
      <dgm:t>
        <a:bodyPr/>
        <a:lstStyle/>
        <a:p>
          <a:endParaRPr lang="en-US"/>
        </a:p>
      </dgm:t>
    </dgm:pt>
    <dgm:pt modelId="{DF4BB9D2-E84E-4E13-AEF2-862AFAA44599}" type="sibTrans" cxnId="{1EA81529-3209-4A4B-B339-283BD18B2740}">
      <dgm:prSet/>
      <dgm:spPr/>
      <dgm:t>
        <a:bodyPr/>
        <a:lstStyle/>
        <a:p>
          <a:endParaRPr lang="en-US"/>
        </a:p>
      </dgm:t>
    </dgm:pt>
    <dgm:pt modelId="{8E09140D-CBFA-40E1-BB66-A1C9A7530FC6}">
      <dgm:prSet phldrT="[Text]" custT="1"/>
      <dgm:spPr/>
      <dgm:t>
        <a:bodyPr anchor="ctr"/>
        <a:lstStyle/>
        <a:p>
          <a:r>
            <a:rPr lang="en-GB" sz="1400" b="1" dirty="0" smtClean="0"/>
            <a:t>Feature Distributional Modelling</a:t>
          </a:r>
          <a:endParaRPr lang="en-US" sz="1400" b="1" dirty="0"/>
        </a:p>
      </dgm:t>
    </dgm:pt>
    <dgm:pt modelId="{FF871613-3DE0-4198-A6DF-D9AC5B5A699C}" type="parTrans" cxnId="{8291F396-DA62-4D81-B511-328E6A84691F}">
      <dgm:prSet/>
      <dgm:spPr/>
      <dgm:t>
        <a:bodyPr/>
        <a:lstStyle/>
        <a:p>
          <a:endParaRPr lang="en-US"/>
        </a:p>
      </dgm:t>
    </dgm:pt>
    <dgm:pt modelId="{D19CFC82-C1A1-46BE-A3B3-67F4076B0EAC}" type="sibTrans" cxnId="{8291F396-DA62-4D81-B511-328E6A84691F}">
      <dgm:prSet/>
      <dgm:spPr/>
      <dgm:t>
        <a:bodyPr/>
        <a:lstStyle/>
        <a:p>
          <a:endParaRPr lang="en-US"/>
        </a:p>
      </dgm:t>
    </dgm:pt>
    <dgm:pt modelId="{9062B66C-764F-4F9C-AC7F-B5218E41A59F}">
      <dgm:prSet phldrT="[Text]" custT="1"/>
      <dgm:spPr/>
      <dgm:t>
        <a:bodyPr/>
        <a:lstStyle/>
        <a:p>
          <a:r>
            <a:rPr lang="en-GB" sz="1200" dirty="0" smtClean="0"/>
            <a:t>Assess distributions, correlations, etc.</a:t>
          </a:r>
          <a:endParaRPr lang="en-US" sz="1200" dirty="0"/>
        </a:p>
      </dgm:t>
    </dgm:pt>
    <dgm:pt modelId="{603DF5EE-1CED-4A18-ACC5-0A557A2CA420}" type="parTrans" cxnId="{E9974986-1D1F-477D-898D-A60EEB1307DA}">
      <dgm:prSet/>
      <dgm:spPr/>
      <dgm:t>
        <a:bodyPr/>
        <a:lstStyle/>
        <a:p>
          <a:endParaRPr lang="en-US"/>
        </a:p>
      </dgm:t>
    </dgm:pt>
    <dgm:pt modelId="{1B17C603-962D-4360-AD2C-CA053250F9AC}" type="sibTrans" cxnId="{E9974986-1D1F-477D-898D-A60EEB1307DA}">
      <dgm:prSet/>
      <dgm:spPr/>
      <dgm:t>
        <a:bodyPr/>
        <a:lstStyle/>
        <a:p>
          <a:endParaRPr lang="en-US"/>
        </a:p>
      </dgm:t>
    </dgm:pt>
    <dgm:pt modelId="{DC04BB52-37B2-4AB9-AD36-C68324090932}">
      <dgm:prSet phldrT="[Text]" custT="1"/>
      <dgm:spPr/>
      <dgm:t>
        <a:bodyPr anchor="ctr"/>
        <a:lstStyle/>
        <a:p>
          <a:r>
            <a:rPr lang="en-GB" sz="1400" b="1" dirty="0" smtClean="0"/>
            <a:t>Clustering</a:t>
          </a:r>
          <a:endParaRPr lang="en-US" sz="1400" b="1" dirty="0"/>
        </a:p>
      </dgm:t>
    </dgm:pt>
    <dgm:pt modelId="{DCC97A1E-EE66-44DF-A1DE-726C258D6791}" type="parTrans" cxnId="{2D32B886-D27B-4343-891A-F53160AA7283}">
      <dgm:prSet/>
      <dgm:spPr/>
      <dgm:t>
        <a:bodyPr/>
        <a:lstStyle/>
        <a:p>
          <a:endParaRPr lang="en-US"/>
        </a:p>
      </dgm:t>
    </dgm:pt>
    <dgm:pt modelId="{DB75F015-2F22-4EBC-8F75-63CBE8977798}" type="sibTrans" cxnId="{2D32B886-D27B-4343-891A-F53160AA7283}">
      <dgm:prSet/>
      <dgm:spPr/>
      <dgm:t>
        <a:bodyPr/>
        <a:lstStyle/>
        <a:p>
          <a:endParaRPr lang="en-US"/>
        </a:p>
      </dgm:t>
    </dgm:pt>
    <dgm:pt modelId="{48791626-D3D2-4988-99A2-9DE32F543478}">
      <dgm:prSet phldrT="[Text]" custT="1"/>
      <dgm:spPr/>
      <dgm:t>
        <a:bodyPr/>
        <a:lstStyle/>
        <a:p>
          <a:r>
            <a:rPr lang="en-GB" sz="1200" dirty="0" smtClean="0"/>
            <a:t>Fit mixture </a:t>
          </a:r>
          <a:r>
            <a:rPr lang="en-GB" sz="1200" dirty="0" smtClean="0"/>
            <a:t>model.</a:t>
          </a:r>
        </a:p>
        <a:p>
          <a:r>
            <a:rPr lang="en-GB" sz="1200" dirty="0" smtClean="0"/>
            <a:t>(EM-Algorithm, </a:t>
          </a:r>
          <a:r>
            <a:rPr lang="en-GB" sz="1200" dirty="0" err="1" smtClean="0"/>
            <a:t>Baysian</a:t>
          </a:r>
          <a:r>
            <a:rPr lang="en-GB" sz="1200" dirty="0" smtClean="0"/>
            <a:t> Inference)</a:t>
          </a:r>
          <a:endParaRPr lang="en-GB" sz="1200" dirty="0" smtClean="0"/>
        </a:p>
      </dgm:t>
    </dgm:pt>
    <dgm:pt modelId="{457903A9-18A2-418B-B0C2-99CA3569ADCD}" type="parTrans" cxnId="{F6518830-0FEC-4653-BABD-20F3B2BA7AEC}">
      <dgm:prSet/>
      <dgm:spPr/>
      <dgm:t>
        <a:bodyPr/>
        <a:lstStyle/>
        <a:p>
          <a:endParaRPr lang="en-US"/>
        </a:p>
      </dgm:t>
    </dgm:pt>
    <dgm:pt modelId="{E5B00F75-3CB9-48B3-A773-A39AB84BE5F7}" type="sibTrans" cxnId="{F6518830-0FEC-4653-BABD-20F3B2BA7AEC}">
      <dgm:prSet/>
      <dgm:spPr/>
      <dgm:t>
        <a:bodyPr/>
        <a:lstStyle/>
        <a:p>
          <a:endParaRPr lang="en-US"/>
        </a:p>
      </dgm:t>
    </dgm:pt>
    <dgm:pt modelId="{31656302-D75D-42FB-8CDB-C30F67EAEADC}">
      <dgm:prSet phldrT="[Text]" custT="1"/>
      <dgm:spPr/>
      <dgm:t>
        <a:bodyPr anchor="ctr"/>
        <a:lstStyle/>
        <a:p>
          <a:r>
            <a:rPr lang="en-GB" sz="1400" b="1" dirty="0" smtClean="0"/>
            <a:t>Analytics and Prediction</a:t>
          </a:r>
          <a:endParaRPr lang="en-US" sz="1400" b="1" dirty="0"/>
        </a:p>
      </dgm:t>
    </dgm:pt>
    <dgm:pt modelId="{72F3AD42-37DD-4EE4-9471-E0DF1D5110ED}" type="parTrans" cxnId="{14F4A2CE-66B1-4D02-8FE4-46722DECC8AE}">
      <dgm:prSet/>
      <dgm:spPr/>
      <dgm:t>
        <a:bodyPr/>
        <a:lstStyle/>
        <a:p>
          <a:endParaRPr lang="en-US"/>
        </a:p>
      </dgm:t>
    </dgm:pt>
    <dgm:pt modelId="{B97C2EBD-E7CC-46E6-AB44-E5A64808991A}" type="sibTrans" cxnId="{14F4A2CE-66B1-4D02-8FE4-46722DECC8AE}">
      <dgm:prSet/>
      <dgm:spPr/>
      <dgm:t>
        <a:bodyPr/>
        <a:lstStyle/>
        <a:p>
          <a:endParaRPr lang="en-US"/>
        </a:p>
      </dgm:t>
    </dgm:pt>
    <dgm:pt modelId="{3CFE336E-2480-480D-9A4D-C8A29E976A1A}">
      <dgm:prSet phldrT="[Text]" custT="1"/>
      <dgm:spPr/>
      <dgm:t>
        <a:bodyPr/>
        <a:lstStyle/>
        <a:p>
          <a:r>
            <a:rPr lang="en-GB" sz="1200" dirty="0" smtClean="0"/>
            <a:t>Assess churn rate;</a:t>
          </a:r>
          <a:endParaRPr lang="en-GB" sz="1200" b="0" dirty="0" smtClean="0"/>
        </a:p>
        <a:p>
          <a:r>
            <a:rPr lang="en-GB" sz="1200" b="0" dirty="0" smtClean="0"/>
            <a:t>Interpret </a:t>
          </a:r>
          <a:r>
            <a:rPr lang="en-GB" sz="1200" b="0" dirty="0" err="1" smtClean="0"/>
            <a:t>clusterings</a:t>
          </a:r>
          <a:endParaRPr lang="en-US" sz="1200" b="0" dirty="0"/>
        </a:p>
      </dgm:t>
    </dgm:pt>
    <dgm:pt modelId="{22A711D4-3434-4A1F-9E2D-96CE7B0851C7}" type="parTrans" cxnId="{8A8D786F-46D2-452F-AFE9-B391C424D6A3}">
      <dgm:prSet/>
      <dgm:spPr/>
      <dgm:t>
        <a:bodyPr/>
        <a:lstStyle/>
        <a:p>
          <a:endParaRPr lang="en-US"/>
        </a:p>
      </dgm:t>
    </dgm:pt>
    <dgm:pt modelId="{FDDFA4EF-9FC8-4064-A10E-0BBE5F7E1653}" type="sibTrans" cxnId="{8A8D786F-46D2-452F-AFE9-B391C424D6A3}">
      <dgm:prSet/>
      <dgm:spPr/>
      <dgm:t>
        <a:bodyPr/>
        <a:lstStyle/>
        <a:p>
          <a:endParaRPr lang="en-US"/>
        </a:p>
      </dgm:t>
    </dgm:pt>
    <dgm:pt modelId="{4E174DBA-E814-4440-A90D-1FC392A8BCB2}" type="pres">
      <dgm:prSet presAssocID="{EE814951-0B41-4A52-AC8E-09B34A29525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4A8AE4-A5EA-4150-B459-B4143E79C380}" type="pres">
      <dgm:prSet presAssocID="{F0ADA4E3-22E8-4E90-8A26-C617B094CAA1}" presName="composite" presStyleCnt="0"/>
      <dgm:spPr/>
    </dgm:pt>
    <dgm:pt modelId="{526E3FE7-0C24-444B-8378-4C5350B580FD}" type="pres">
      <dgm:prSet presAssocID="{F0ADA4E3-22E8-4E90-8A26-C617B094CAA1}" presName="BackAccent" presStyleLbl="bgShp" presStyleIdx="0" presStyleCnt="4"/>
      <dgm:spPr/>
    </dgm:pt>
    <dgm:pt modelId="{985612B4-0968-4CB2-A531-13B81DBE09FD}" type="pres">
      <dgm:prSet presAssocID="{F0ADA4E3-22E8-4E90-8A26-C617B094CAA1}" presName="Accent" presStyleLbl="alignNode1" presStyleIdx="0" presStyleCnt="4"/>
      <dgm:spPr/>
    </dgm:pt>
    <dgm:pt modelId="{4AA677D2-BB92-445A-AB71-423DED7FC76D}" type="pres">
      <dgm:prSet presAssocID="{F0ADA4E3-22E8-4E90-8A26-C617B094CAA1}" presName="Child" presStyleLbl="revTx" presStyleIdx="0" presStyleCnt="8" custScaleX="181002" custLinFactNeighborX="5916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C5632-801E-4D56-8F0A-CE293BA2FD51}" type="pres">
      <dgm:prSet presAssocID="{F0ADA4E3-22E8-4E90-8A26-C617B094CAA1}" presName="Parent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C6C09-1B09-4942-B705-887FAA3B3405}" type="pres">
      <dgm:prSet presAssocID="{ABBAC5E7-DFCB-4780-B14F-ACD80D8C0B5C}" presName="sibTrans" presStyleCnt="0"/>
      <dgm:spPr/>
    </dgm:pt>
    <dgm:pt modelId="{DBE6EBDC-035F-4D2D-9D0A-B0450A8EA0F8}" type="pres">
      <dgm:prSet presAssocID="{8E09140D-CBFA-40E1-BB66-A1C9A7530FC6}" presName="composite" presStyleCnt="0"/>
      <dgm:spPr/>
    </dgm:pt>
    <dgm:pt modelId="{DE9CC6A7-BE97-4A96-A32A-9CDCDCFC1702}" type="pres">
      <dgm:prSet presAssocID="{8E09140D-CBFA-40E1-BB66-A1C9A7530FC6}" presName="BackAccent" presStyleLbl="bgShp" presStyleIdx="1" presStyleCnt="4"/>
      <dgm:spPr/>
    </dgm:pt>
    <dgm:pt modelId="{21958333-A99A-4EC9-8ED1-BB4E5BFD23E2}" type="pres">
      <dgm:prSet presAssocID="{8E09140D-CBFA-40E1-BB66-A1C9A7530FC6}" presName="Accent" presStyleLbl="alignNode1" presStyleIdx="1" presStyleCnt="4"/>
      <dgm:spPr/>
    </dgm:pt>
    <dgm:pt modelId="{D8ED7C86-D1D4-4182-921F-C8875BD447D7}" type="pres">
      <dgm:prSet presAssocID="{8E09140D-CBFA-40E1-BB66-A1C9A7530FC6}" presName="Child" presStyleLbl="revTx" presStyleIdx="2" presStyleCnt="8" custLinFactNeighborX="-22301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17055-0E3B-4496-B68B-C92039F9A256}" type="pres">
      <dgm:prSet presAssocID="{8E09140D-CBFA-40E1-BB66-A1C9A7530FC6}" presName="Parent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00F0A-FD6B-4B84-A2B3-22B397ACA65B}" type="pres">
      <dgm:prSet presAssocID="{D19CFC82-C1A1-46BE-A3B3-67F4076B0EAC}" presName="sibTrans" presStyleCnt="0"/>
      <dgm:spPr/>
    </dgm:pt>
    <dgm:pt modelId="{E1390D76-5E85-4EA8-B60A-AD364BFFEA06}" type="pres">
      <dgm:prSet presAssocID="{DC04BB52-37B2-4AB9-AD36-C68324090932}" presName="composite" presStyleCnt="0"/>
      <dgm:spPr/>
    </dgm:pt>
    <dgm:pt modelId="{1A947206-C817-4B5D-8F8D-4C9F8BD34A85}" type="pres">
      <dgm:prSet presAssocID="{DC04BB52-37B2-4AB9-AD36-C68324090932}" presName="BackAccent" presStyleLbl="bgShp" presStyleIdx="2" presStyleCnt="4"/>
      <dgm:spPr/>
    </dgm:pt>
    <dgm:pt modelId="{A4453038-2BDA-45C8-8971-85DCCAC54C63}" type="pres">
      <dgm:prSet presAssocID="{DC04BB52-37B2-4AB9-AD36-C68324090932}" presName="Accent" presStyleLbl="alignNode1" presStyleIdx="2" presStyleCnt="4"/>
      <dgm:spPr/>
    </dgm:pt>
    <dgm:pt modelId="{C3DC1CF0-1348-46B3-BCF2-1816FFBAB5C9}" type="pres">
      <dgm:prSet presAssocID="{DC04BB52-37B2-4AB9-AD36-C68324090932}" presName="Child" presStyleLbl="revTx" presStyleIdx="4" presStyleCnt="8" custLinFactNeighborX="-27699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35CAE-C741-40D5-886E-AEBB1E533C71}" type="pres">
      <dgm:prSet presAssocID="{DC04BB52-37B2-4AB9-AD36-C68324090932}" presName="Parent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AD8A30-A383-4F06-B7D8-09BE79CD1166}" type="pres">
      <dgm:prSet presAssocID="{DB75F015-2F22-4EBC-8F75-63CBE8977798}" presName="sibTrans" presStyleCnt="0"/>
      <dgm:spPr/>
    </dgm:pt>
    <dgm:pt modelId="{FA303C26-9361-4012-8E35-37A0F4F19C5F}" type="pres">
      <dgm:prSet presAssocID="{31656302-D75D-42FB-8CDB-C30F67EAEADC}" presName="composite" presStyleCnt="0"/>
      <dgm:spPr/>
    </dgm:pt>
    <dgm:pt modelId="{A09938B7-56AC-45A5-802D-C38713B1C071}" type="pres">
      <dgm:prSet presAssocID="{31656302-D75D-42FB-8CDB-C30F67EAEADC}" presName="BackAccent" presStyleLbl="bgShp" presStyleIdx="3" presStyleCnt="4"/>
      <dgm:spPr/>
    </dgm:pt>
    <dgm:pt modelId="{16B17F66-F0C0-42E7-9828-7FCA1F6EE30A}" type="pres">
      <dgm:prSet presAssocID="{31656302-D75D-42FB-8CDB-C30F67EAEADC}" presName="Accent" presStyleLbl="alignNode1" presStyleIdx="3" presStyleCnt="4"/>
      <dgm:spPr/>
    </dgm:pt>
    <dgm:pt modelId="{9EE98974-0189-4ED3-8465-930354F4DAEA}" type="pres">
      <dgm:prSet presAssocID="{31656302-D75D-42FB-8CDB-C30F67EAEADC}" presName="Child" presStyleLbl="revTx" presStyleIdx="6" presStyleCnt="8" custLinFactNeighborX="-26300" custLinFactNeighborY="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37211-8CAE-4D2D-AB76-3B12E196D955}" type="pres">
      <dgm:prSet presAssocID="{31656302-D75D-42FB-8CDB-C30F67EAEADC}" presName="Parent" presStyleLbl="revTx" presStyleIdx="7" presStyleCnt="8" custScaleX="1065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A81529-3209-4A4B-B339-283BD18B2740}" srcId="{F0ADA4E3-22E8-4E90-8A26-C617B094CAA1}" destId="{1AC159E5-7BA0-4FE6-9143-30E1AD2DE31D}" srcOrd="0" destOrd="0" parTransId="{339BBE0F-9570-40B1-BF17-2345ED5D5552}" sibTransId="{DF4BB9D2-E84E-4E13-AEF2-862AFAA44599}"/>
    <dgm:cxn modelId="{4FBFCDC9-9681-499A-9FD6-BD398078DC63}" type="presOf" srcId="{48791626-D3D2-4988-99A2-9DE32F543478}" destId="{C3DC1CF0-1348-46B3-BCF2-1816FFBAB5C9}" srcOrd="0" destOrd="0" presId="urn:microsoft.com/office/officeart/2008/layout/IncreasingCircleProcess"/>
    <dgm:cxn modelId="{14F4A2CE-66B1-4D02-8FE4-46722DECC8AE}" srcId="{EE814951-0B41-4A52-AC8E-09B34A29525A}" destId="{31656302-D75D-42FB-8CDB-C30F67EAEADC}" srcOrd="3" destOrd="0" parTransId="{72F3AD42-37DD-4EE4-9471-E0DF1D5110ED}" sibTransId="{B97C2EBD-E7CC-46E6-AB44-E5A64808991A}"/>
    <dgm:cxn modelId="{3D5E16AC-C589-4177-B176-88048FE3B4DB}" type="presOf" srcId="{F0ADA4E3-22E8-4E90-8A26-C617B094CAA1}" destId="{F55C5632-801E-4D56-8F0A-CE293BA2FD51}" srcOrd="0" destOrd="0" presId="urn:microsoft.com/office/officeart/2008/layout/IncreasingCircleProcess"/>
    <dgm:cxn modelId="{0F2D92A2-02B2-4073-BB97-CD0655E6DF74}" type="presOf" srcId="{1AC159E5-7BA0-4FE6-9143-30E1AD2DE31D}" destId="{4AA677D2-BB92-445A-AB71-423DED7FC76D}" srcOrd="0" destOrd="0" presId="urn:microsoft.com/office/officeart/2008/layout/IncreasingCircleProcess"/>
    <dgm:cxn modelId="{D0AF49B6-CA61-4E65-B8C5-F77C71725140}" type="presOf" srcId="{8E09140D-CBFA-40E1-BB66-A1C9A7530FC6}" destId="{99A17055-0E3B-4496-B68B-C92039F9A256}" srcOrd="0" destOrd="0" presId="urn:microsoft.com/office/officeart/2008/layout/IncreasingCircleProcess"/>
    <dgm:cxn modelId="{AAE19BBA-E4CC-4CEC-BE13-7DB1A0F062EA}" type="presOf" srcId="{3CFE336E-2480-480D-9A4D-C8A29E976A1A}" destId="{9EE98974-0189-4ED3-8465-930354F4DAEA}" srcOrd="0" destOrd="0" presId="urn:microsoft.com/office/officeart/2008/layout/IncreasingCircleProcess"/>
    <dgm:cxn modelId="{E9974986-1D1F-477D-898D-A60EEB1307DA}" srcId="{8E09140D-CBFA-40E1-BB66-A1C9A7530FC6}" destId="{9062B66C-764F-4F9C-AC7F-B5218E41A59F}" srcOrd="0" destOrd="0" parTransId="{603DF5EE-1CED-4A18-ACC5-0A557A2CA420}" sibTransId="{1B17C603-962D-4360-AD2C-CA053250F9AC}"/>
    <dgm:cxn modelId="{8A8D786F-46D2-452F-AFE9-B391C424D6A3}" srcId="{31656302-D75D-42FB-8CDB-C30F67EAEADC}" destId="{3CFE336E-2480-480D-9A4D-C8A29E976A1A}" srcOrd="0" destOrd="0" parTransId="{22A711D4-3434-4A1F-9E2D-96CE7B0851C7}" sibTransId="{FDDFA4EF-9FC8-4064-A10E-0BBE5F7E1653}"/>
    <dgm:cxn modelId="{8291F396-DA62-4D81-B511-328E6A84691F}" srcId="{EE814951-0B41-4A52-AC8E-09B34A29525A}" destId="{8E09140D-CBFA-40E1-BB66-A1C9A7530FC6}" srcOrd="1" destOrd="0" parTransId="{FF871613-3DE0-4198-A6DF-D9AC5B5A699C}" sibTransId="{D19CFC82-C1A1-46BE-A3B3-67F4076B0EAC}"/>
    <dgm:cxn modelId="{F6518830-0FEC-4653-BABD-20F3B2BA7AEC}" srcId="{DC04BB52-37B2-4AB9-AD36-C68324090932}" destId="{48791626-D3D2-4988-99A2-9DE32F543478}" srcOrd="0" destOrd="0" parTransId="{457903A9-18A2-418B-B0C2-99CA3569ADCD}" sibTransId="{E5B00F75-3CB9-48B3-A773-A39AB84BE5F7}"/>
    <dgm:cxn modelId="{F7FA9E20-BFD6-4DE8-9F03-1BD59DD4606B}" type="presOf" srcId="{EE814951-0B41-4A52-AC8E-09B34A29525A}" destId="{4E174DBA-E814-4440-A90D-1FC392A8BCB2}" srcOrd="0" destOrd="0" presId="urn:microsoft.com/office/officeart/2008/layout/IncreasingCircleProcess"/>
    <dgm:cxn modelId="{57D58A15-828B-419C-AC13-35073A6FDBE9}" type="presOf" srcId="{DC04BB52-37B2-4AB9-AD36-C68324090932}" destId="{55035CAE-C741-40D5-886E-AEBB1E533C71}" srcOrd="0" destOrd="0" presId="urn:microsoft.com/office/officeart/2008/layout/IncreasingCircleProcess"/>
    <dgm:cxn modelId="{BBC1D20E-99D0-4D53-92C9-6AA688FB0C9B}" type="presOf" srcId="{9062B66C-764F-4F9C-AC7F-B5218E41A59F}" destId="{D8ED7C86-D1D4-4182-921F-C8875BD447D7}" srcOrd="0" destOrd="0" presId="urn:microsoft.com/office/officeart/2008/layout/IncreasingCircleProcess"/>
    <dgm:cxn modelId="{DF2B8C21-0F6F-4A48-B752-00100706882F}" type="presOf" srcId="{31656302-D75D-42FB-8CDB-C30F67EAEADC}" destId="{F7937211-8CAE-4D2D-AB76-3B12E196D955}" srcOrd="0" destOrd="0" presId="urn:microsoft.com/office/officeart/2008/layout/IncreasingCircleProcess"/>
    <dgm:cxn modelId="{F62FE7D5-76B1-42C1-ACBF-04010C20C2F6}" srcId="{EE814951-0B41-4A52-AC8E-09B34A29525A}" destId="{F0ADA4E3-22E8-4E90-8A26-C617B094CAA1}" srcOrd="0" destOrd="0" parTransId="{709F5821-8FB1-420A-BFAF-6D9134C04870}" sibTransId="{ABBAC5E7-DFCB-4780-B14F-ACD80D8C0B5C}"/>
    <dgm:cxn modelId="{2D32B886-D27B-4343-891A-F53160AA7283}" srcId="{EE814951-0B41-4A52-AC8E-09B34A29525A}" destId="{DC04BB52-37B2-4AB9-AD36-C68324090932}" srcOrd="2" destOrd="0" parTransId="{DCC97A1E-EE66-44DF-A1DE-726C258D6791}" sibTransId="{DB75F015-2F22-4EBC-8F75-63CBE8977798}"/>
    <dgm:cxn modelId="{0293719D-E75A-4CBE-80A5-C15A18C25AF0}" type="presParOf" srcId="{4E174DBA-E814-4440-A90D-1FC392A8BCB2}" destId="{544A8AE4-A5EA-4150-B459-B4143E79C380}" srcOrd="0" destOrd="0" presId="urn:microsoft.com/office/officeart/2008/layout/IncreasingCircleProcess"/>
    <dgm:cxn modelId="{549F0D58-D495-45B6-8CB4-4F62D6747B08}" type="presParOf" srcId="{544A8AE4-A5EA-4150-B459-B4143E79C380}" destId="{526E3FE7-0C24-444B-8378-4C5350B580FD}" srcOrd="0" destOrd="0" presId="urn:microsoft.com/office/officeart/2008/layout/IncreasingCircleProcess"/>
    <dgm:cxn modelId="{1B11A535-7F08-4836-8C82-6B946EC6F999}" type="presParOf" srcId="{544A8AE4-A5EA-4150-B459-B4143E79C380}" destId="{985612B4-0968-4CB2-A531-13B81DBE09FD}" srcOrd="1" destOrd="0" presId="urn:microsoft.com/office/officeart/2008/layout/IncreasingCircleProcess"/>
    <dgm:cxn modelId="{6B506C8F-1513-4CBC-94AB-F7E2C1E3075D}" type="presParOf" srcId="{544A8AE4-A5EA-4150-B459-B4143E79C380}" destId="{4AA677D2-BB92-445A-AB71-423DED7FC76D}" srcOrd="2" destOrd="0" presId="urn:microsoft.com/office/officeart/2008/layout/IncreasingCircleProcess"/>
    <dgm:cxn modelId="{AA318EA5-8674-4ABB-8526-DACD455BDB48}" type="presParOf" srcId="{544A8AE4-A5EA-4150-B459-B4143E79C380}" destId="{F55C5632-801E-4D56-8F0A-CE293BA2FD51}" srcOrd="3" destOrd="0" presId="urn:microsoft.com/office/officeart/2008/layout/IncreasingCircleProcess"/>
    <dgm:cxn modelId="{B4FBB273-7C6D-443C-859B-507650A32D11}" type="presParOf" srcId="{4E174DBA-E814-4440-A90D-1FC392A8BCB2}" destId="{7B6C6C09-1B09-4942-B705-887FAA3B3405}" srcOrd="1" destOrd="0" presId="urn:microsoft.com/office/officeart/2008/layout/IncreasingCircleProcess"/>
    <dgm:cxn modelId="{03A15C1E-92A4-4B11-8E71-0715A469249F}" type="presParOf" srcId="{4E174DBA-E814-4440-A90D-1FC392A8BCB2}" destId="{DBE6EBDC-035F-4D2D-9D0A-B0450A8EA0F8}" srcOrd="2" destOrd="0" presId="urn:microsoft.com/office/officeart/2008/layout/IncreasingCircleProcess"/>
    <dgm:cxn modelId="{511EAD28-5024-4AA0-B276-367B4E2F8B17}" type="presParOf" srcId="{DBE6EBDC-035F-4D2D-9D0A-B0450A8EA0F8}" destId="{DE9CC6A7-BE97-4A96-A32A-9CDCDCFC1702}" srcOrd="0" destOrd="0" presId="urn:microsoft.com/office/officeart/2008/layout/IncreasingCircleProcess"/>
    <dgm:cxn modelId="{0C53C603-69E2-4584-A3CA-CA681E8231B9}" type="presParOf" srcId="{DBE6EBDC-035F-4D2D-9D0A-B0450A8EA0F8}" destId="{21958333-A99A-4EC9-8ED1-BB4E5BFD23E2}" srcOrd="1" destOrd="0" presId="urn:microsoft.com/office/officeart/2008/layout/IncreasingCircleProcess"/>
    <dgm:cxn modelId="{81B216BF-F8DF-448F-A8C3-B4CD527929DF}" type="presParOf" srcId="{DBE6EBDC-035F-4D2D-9D0A-B0450A8EA0F8}" destId="{D8ED7C86-D1D4-4182-921F-C8875BD447D7}" srcOrd="2" destOrd="0" presId="urn:microsoft.com/office/officeart/2008/layout/IncreasingCircleProcess"/>
    <dgm:cxn modelId="{83731C8F-AEB2-4E5C-A762-75798D7550C9}" type="presParOf" srcId="{DBE6EBDC-035F-4D2D-9D0A-B0450A8EA0F8}" destId="{99A17055-0E3B-4496-B68B-C92039F9A256}" srcOrd="3" destOrd="0" presId="urn:microsoft.com/office/officeart/2008/layout/IncreasingCircleProcess"/>
    <dgm:cxn modelId="{DDC62FB6-4858-4570-B99A-60D039B64CCD}" type="presParOf" srcId="{4E174DBA-E814-4440-A90D-1FC392A8BCB2}" destId="{D2C00F0A-FD6B-4B84-A2B3-22B397ACA65B}" srcOrd="3" destOrd="0" presId="urn:microsoft.com/office/officeart/2008/layout/IncreasingCircleProcess"/>
    <dgm:cxn modelId="{7A3D9D5E-A3C1-4764-AD01-4913E123F22C}" type="presParOf" srcId="{4E174DBA-E814-4440-A90D-1FC392A8BCB2}" destId="{E1390D76-5E85-4EA8-B60A-AD364BFFEA06}" srcOrd="4" destOrd="0" presId="urn:microsoft.com/office/officeart/2008/layout/IncreasingCircleProcess"/>
    <dgm:cxn modelId="{79CA5224-4D21-4DF2-9EE0-E819202E2C43}" type="presParOf" srcId="{E1390D76-5E85-4EA8-B60A-AD364BFFEA06}" destId="{1A947206-C817-4B5D-8F8D-4C9F8BD34A85}" srcOrd="0" destOrd="0" presId="urn:microsoft.com/office/officeart/2008/layout/IncreasingCircleProcess"/>
    <dgm:cxn modelId="{89CA2008-DBCC-469A-8F58-56F4E0AE8D9E}" type="presParOf" srcId="{E1390D76-5E85-4EA8-B60A-AD364BFFEA06}" destId="{A4453038-2BDA-45C8-8971-85DCCAC54C63}" srcOrd="1" destOrd="0" presId="urn:microsoft.com/office/officeart/2008/layout/IncreasingCircleProcess"/>
    <dgm:cxn modelId="{B39E2729-7279-45A0-B293-778A3D510196}" type="presParOf" srcId="{E1390D76-5E85-4EA8-B60A-AD364BFFEA06}" destId="{C3DC1CF0-1348-46B3-BCF2-1816FFBAB5C9}" srcOrd="2" destOrd="0" presId="urn:microsoft.com/office/officeart/2008/layout/IncreasingCircleProcess"/>
    <dgm:cxn modelId="{52893CA9-13BE-4483-8277-550368619C30}" type="presParOf" srcId="{E1390D76-5E85-4EA8-B60A-AD364BFFEA06}" destId="{55035CAE-C741-40D5-886E-AEBB1E533C71}" srcOrd="3" destOrd="0" presId="urn:microsoft.com/office/officeart/2008/layout/IncreasingCircleProcess"/>
    <dgm:cxn modelId="{D2C61093-15D4-4841-BC1A-7B2B6EF35041}" type="presParOf" srcId="{4E174DBA-E814-4440-A90D-1FC392A8BCB2}" destId="{F0AD8A30-A383-4F06-B7D8-09BE79CD1166}" srcOrd="5" destOrd="0" presId="urn:microsoft.com/office/officeart/2008/layout/IncreasingCircleProcess"/>
    <dgm:cxn modelId="{419DFEAA-E33A-45A6-8FA6-F7AB9CBFFF40}" type="presParOf" srcId="{4E174DBA-E814-4440-A90D-1FC392A8BCB2}" destId="{FA303C26-9361-4012-8E35-37A0F4F19C5F}" srcOrd="6" destOrd="0" presId="urn:microsoft.com/office/officeart/2008/layout/IncreasingCircleProcess"/>
    <dgm:cxn modelId="{A9C3D291-A34E-4404-80B5-501B117F8004}" type="presParOf" srcId="{FA303C26-9361-4012-8E35-37A0F4F19C5F}" destId="{A09938B7-56AC-45A5-802D-C38713B1C071}" srcOrd="0" destOrd="0" presId="urn:microsoft.com/office/officeart/2008/layout/IncreasingCircleProcess"/>
    <dgm:cxn modelId="{5077AEE9-C7E8-4DC3-B462-8A46A0D88DA1}" type="presParOf" srcId="{FA303C26-9361-4012-8E35-37A0F4F19C5F}" destId="{16B17F66-F0C0-42E7-9828-7FCA1F6EE30A}" srcOrd="1" destOrd="0" presId="urn:microsoft.com/office/officeart/2008/layout/IncreasingCircleProcess"/>
    <dgm:cxn modelId="{1D2E4313-C53E-4865-BFAD-3E13F23DFA95}" type="presParOf" srcId="{FA303C26-9361-4012-8E35-37A0F4F19C5F}" destId="{9EE98974-0189-4ED3-8465-930354F4DAEA}" srcOrd="2" destOrd="0" presId="urn:microsoft.com/office/officeart/2008/layout/IncreasingCircleProcess"/>
    <dgm:cxn modelId="{7AEF7F66-6F82-4515-B685-83FBE4B50C64}" type="presParOf" srcId="{FA303C26-9361-4012-8E35-37A0F4F19C5F}" destId="{F7937211-8CAE-4D2D-AB76-3B12E196D955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A9E1FA75-441B-4ACD-8EE9-F14F36F1732F}">
      <dgm:prSet phldrT="[Text]"/>
      <dgm:spPr/>
      <dgm:t>
        <a:bodyPr/>
        <a:lstStyle/>
        <a:p>
          <a:r>
            <a:rPr lang="en-GB" b="1" dirty="0" smtClean="0"/>
            <a:t>Feature Distributional Modelling</a:t>
          </a:r>
          <a:endParaRPr lang="en-US" b="1" dirty="0"/>
        </a:p>
      </dgm:t>
    </dgm:pt>
    <dgm:pt modelId="{069F55F5-5B70-4492-BEA2-50E4B53BC7A5}" type="parTrans" cxnId="{DCDB56B0-2BBD-4312-8F75-8425E7C89F68}">
      <dgm:prSet/>
      <dgm:spPr/>
      <dgm:t>
        <a:bodyPr/>
        <a:lstStyle/>
        <a:p>
          <a:endParaRPr lang="en-US"/>
        </a:p>
      </dgm:t>
    </dgm:pt>
    <dgm:pt modelId="{43E12D8A-C635-4321-8CAA-A288BE8DBBBC}" type="sibTrans" cxnId="{DCDB56B0-2BBD-4312-8F75-8425E7C89F68}">
      <dgm:prSet/>
      <dgm:spPr/>
      <dgm:t>
        <a:bodyPr/>
        <a:lstStyle/>
        <a:p>
          <a:endParaRPr lang="en-US"/>
        </a:p>
      </dgm:t>
    </dgm:pt>
    <dgm:pt modelId="{CA6BF94B-E0FA-416D-9092-7547EBB013EC}">
      <dgm:prSet phldrT="[Text]"/>
      <dgm:spPr/>
      <dgm:t>
        <a:bodyPr/>
        <a:lstStyle/>
        <a:p>
          <a:r>
            <a:rPr lang="en-GB" b="1" dirty="0" smtClean="0"/>
            <a:t>Fitting </a:t>
          </a:r>
          <a:r>
            <a:rPr lang="en-GB" b="1" smtClean="0"/>
            <a:t>Mixture Model</a:t>
          </a:r>
          <a:endParaRPr lang="en-US" b="1" dirty="0"/>
        </a:p>
      </dgm:t>
    </dgm:pt>
    <dgm:pt modelId="{8889F21E-4817-462B-8616-4B257C17DB11}" type="parTrans" cxnId="{4AE2AB29-2DB6-4291-BB36-3DE2DE60BDDB}">
      <dgm:prSet/>
      <dgm:spPr/>
      <dgm:t>
        <a:bodyPr/>
        <a:lstStyle/>
        <a:p>
          <a:endParaRPr lang="en-US"/>
        </a:p>
      </dgm:t>
    </dgm:pt>
    <dgm:pt modelId="{E0FCABF2-A56D-4DAB-A636-120EA24CB806}" type="sibTrans" cxnId="{4AE2AB29-2DB6-4291-BB36-3DE2DE60BDDB}">
      <dgm:prSet/>
      <dgm:spPr/>
      <dgm:t>
        <a:bodyPr/>
        <a:lstStyle/>
        <a:p>
          <a:endParaRPr lang="en-US"/>
        </a:p>
      </dgm:t>
    </dgm:pt>
    <dgm:pt modelId="{36B6A8E8-F233-4CD4-AC7A-3D84926327C6}">
      <dgm:prSet phldrT="[Text]"/>
      <dgm:spPr/>
      <dgm:t>
        <a:bodyPr/>
        <a:lstStyle/>
        <a:p>
          <a:r>
            <a:rPr lang="en-GB" b="1" dirty="0" smtClean="0"/>
            <a:t>Analytics and Prediction</a:t>
          </a:r>
          <a:endParaRPr lang="en-US" b="1" dirty="0"/>
        </a:p>
      </dgm:t>
    </dgm:pt>
    <dgm:pt modelId="{7FF9F793-04E4-4261-B20E-70903AA013DA}" type="parTrans" cxnId="{1BDC2FB2-9A4A-4BE8-B114-B451162C49FB}">
      <dgm:prSet/>
      <dgm:spPr/>
      <dgm:t>
        <a:bodyPr/>
        <a:lstStyle/>
        <a:p>
          <a:endParaRPr lang="en-US"/>
        </a:p>
      </dgm:t>
    </dgm:pt>
    <dgm:pt modelId="{74645B06-CA84-4D0A-B1CB-7009021A2EDB}" type="sibTrans" cxnId="{1BDC2FB2-9A4A-4BE8-B114-B451162C49FB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4"/>
      <dgm:spPr/>
    </dgm:pt>
    <dgm:pt modelId="{1FFD07E3-3120-4C81-9A39-1298C5EE5977}" type="pres">
      <dgm:prSet presAssocID="{59F5A144-EE7B-4755-97A7-438EDF7FE38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E9DD9-1CD6-4EB6-8B09-87EDE809DF0B}" type="pres">
      <dgm:prSet presAssocID="{A9E1FA75-441B-4ACD-8EE9-F14F36F1732F}" presName="Accent2" presStyleCnt="0"/>
      <dgm:spPr/>
    </dgm:pt>
    <dgm:pt modelId="{439255D1-80B8-4260-B1C1-795B8102FB08}" type="pres">
      <dgm:prSet presAssocID="{A9E1FA75-441B-4ACD-8EE9-F14F36F1732F}" presName="Accent" presStyleLbl="node1" presStyleIdx="1" presStyleCnt="4"/>
      <dgm:spPr/>
    </dgm:pt>
    <dgm:pt modelId="{ABD211B4-68F1-423D-BEA4-6A1A04FDE8ED}" type="pres">
      <dgm:prSet presAssocID="{A9E1FA75-441B-4ACD-8EE9-F14F36F1732F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745BC-D3FA-44C4-B3F3-500FA97234B7}" type="pres">
      <dgm:prSet presAssocID="{CA6BF94B-E0FA-416D-9092-7547EBB013EC}" presName="Accent3" presStyleCnt="0"/>
      <dgm:spPr/>
    </dgm:pt>
    <dgm:pt modelId="{A9FB8234-C12B-4BF6-A0DE-581332929C75}" type="pres">
      <dgm:prSet presAssocID="{CA6BF94B-E0FA-416D-9092-7547EBB013EC}" presName="Accent" presStyleLbl="node1" presStyleIdx="2" presStyleCnt="4"/>
      <dgm:spPr/>
    </dgm:pt>
    <dgm:pt modelId="{995A844F-2394-489C-8FD0-C88A18C57EF3}" type="pres">
      <dgm:prSet presAssocID="{CA6BF94B-E0FA-416D-9092-7547EBB013E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A4B13-9413-46A8-8ADF-643A90641357}" type="pres">
      <dgm:prSet presAssocID="{36B6A8E8-F233-4CD4-AC7A-3D84926327C6}" presName="Accent4" presStyleCnt="0"/>
      <dgm:spPr/>
    </dgm:pt>
    <dgm:pt modelId="{F756996F-F41C-44E7-9AA9-95652EC0C1D5}" type="pres">
      <dgm:prSet presAssocID="{36B6A8E8-F233-4CD4-AC7A-3D84926327C6}" presName="Accent" presStyleLbl="node1" presStyleIdx="3" presStyleCnt="4"/>
      <dgm:spPr/>
    </dgm:pt>
    <dgm:pt modelId="{A81472AA-DD90-4B65-9FD4-E1C62E35ECD2}" type="pres">
      <dgm:prSet presAssocID="{36B6A8E8-F233-4CD4-AC7A-3D84926327C6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B3BF8E-97A6-4835-8BC5-712BE8ED3847}" type="presOf" srcId="{A9E1FA75-441B-4ACD-8EE9-F14F36F1732F}" destId="{ABD211B4-68F1-423D-BEA4-6A1A04FDE8ED}" srcOrd="0" destOrd="0" presId="urn:microsoft.com/office/officeart/2009/layout/CircleArrowProcess"/>
    <dgm:cxn modelId="{AE69E28C-E1DD-47AF-8052-6A15FB54D676}" type="presOf" srcId="{CA6BF94B-E0FA-416D-9092-7547EBB013EC}" destId="{995A844F-2394-489C-8FD0-C88A18C57EF3}" srcOrd="0" destOrd="0" presId="urn:microsoft.com/office/officeart/2009/layout/CircleArrowProcess"/>
    <dgm:cxn modelId="{4AE2AB29-2DB6-4291-BB36-3DE2DE60BDDB}" srcId="{FFDEF465-555C-4C54-8411-88F10898A2F1}" destId="{CA6BF94B-E0FA-416D-9092-7547EBB013EC}" srcOrd="2" destOrd="0" parTransId="{8889F21E-4817-462B-8616-4B257C17DB11}" sibTransId="{E0FCABF2-A56D-4DAB-A636-120EA24CB806}"/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1BDC2FB2-9A4A-4BE8-B114-B451162C49FB}" srcId="{FFDEF465-555C-4C54-8411-88F10898A2F1}" destId="{36B6A8E8-F233-4CD4-AC7A-3D84926327C6}" srcOrd="3" destOrd="0" parTransId="{7FF9F793-04E4-4261-B20E-70903AA013DA}" sibTransId="{74645B06-CA84-4D0A-B1CB-7009021A2EDB}"/>
    <dgm:cxn modelId="{E41316DA-E812-40EF-A152-38C3CB2E5271}" type="presOf" srcId="{36B6A8E8-F233-4CD4-AC7A-3D84926327C6}" destId="{A81472AA-DD90-4B65-9FD4-E1C62E35ECD2}" srcOrd="0" destOrd="0" presId="urn:microsoft.com/office/officeart/2009/layout/CircleArrowProcess"/>
    <dgm:cxn modelId="{DCDB56B0-2BBD-4312-8F75-8425E7C89F68}" srcId="{FFDEF465-555C-4C54-8411-88F10898A2F1}" destId="{A9E1FA75-441B-4ACD-8EE9-F14F36F1732F}" srcOrd="1" destOrd="0" parTransId="{069F55F5-5B70-4492-BEA2-50E4B53BC7A5}" sibTransId="{43E12D8A-C635-4321-8CAA-A288BE8DBBBC}"/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  <dgm:cxn modelId="{32961D80-BB83-4DC8-AF8E-31D86B8811A8}" type="presParOf" srcId="{02B3B863-3153-4F75-9EBA-3F40ED54EA8A}" destId="{95AE9DD9-1CD6-4EB6-8B09-87EDE809DF0B}" srcOrd="2" destOrd="0" presId="urn:microsoft.com/office/officeart/2009/layout/CircleArrowProcess"/>
    <dgm:cxn modelId="{95AA0856-6682-470A-A7EE-E4062958ED4E}" type="presParOf" srcId="{95AE9DD9-1CD6-4EB6-8B09-87EDE809DF0B}" destId="{439255D1-80B8-4260-B1C1-795B8102FB08}" srcOrd="0" destOrd="0" presId="urn:microsoft.com/office/officeart/2009/layout/CircleArrowProcess"/>
    <dgm:cxn modelId="{F4C39D31-7119-4933-B2CF-D6F31079E012}" type="presParOf" srcId="{02B3B863-3153-4F75-9EBA-3F40ED54EA8A}" destId="{ABD211B4-68F1-423D-BEA4-6A1A04FDE8ED}" srcOrd="3" destOrd="0" presId="urn:microsoft.com/office/officeart/2009/layout/CircleArrowProcess"/>
    <dgm:cxn modelId="{F4663325-AD2A-4C1C-AA7E-EA7823C840C2}" type="presParOf" srcId="{02B3B863-3153-4F75-9EBA-3F40ED54EA8A}" destId="{753745BC-D3FA-44C4-B3F3-500FA97234B7}" srcOrd="4" destOrd="0" presId="urn:microsoft.com/office/officeart/2009/layout/CircleArrowProcess"/>
    <dgm:cxn modelId="{12A4876C-30E1-487E-9EEC-68985CCA8F96}" type="presParOf" srcId="{753745BC-D3FA-44C4-B3F3-500FA97234B7}" destId="{A9FB8234-C12B-4BF6-A0DE-581332929C75}" srcOrd="0" destOrd="0" presId="urn:microsoft.com/office/officeart/2009/layout/CircleArrowProcess"/>
    <dgm:cxn modelId="{94D565DE-23AD-4F98-8D80-87086D252E01}" type="presParOf" srcId="{02B3B863-3153-4F75-9EBA-3F40ED54EA8A}" destId="{995A844F-2394-489C-8FD0-C88A18C57EF3}" srcOrd="5" destOrd="0" presId="urn:microsoft.com/office/officeart/2009/layout/CircleArrowProcess"/>
    <dgm:cxn modelId="{A9AD8376-F0DB-4724-AD0F-EF1C51DD7F8D}" type="presParOf" srcId="{02B3B863-3153-4F75-9EBA-3F40ED54EA8A}" destId="{E30A4B13-9413-46A8-8ADF-643A90641357}" srcOrd="6" destOrd="0" presId="urn:microsoft.com/office/officeart/2009/layout/CircleArrowProcess"/>
    <dgm:cxn modelId="{4E0C89B6-B071-45CD-9332-F15D2AC21E01}" type="presParOf" srcId="{E30A4B13-9413-46A8-8ADF-643A90641357}" destId="{F756996F-F41C-44E7-9AA9-95652EC0C1D5}" srcOrd="0" destOrd="0" presId="urn:microsoft.com/office/officeart/2009/layout/CircleArrowProcess"/>
    <dgm:cxn modelId="{889D32BF-3E96-425E-9331-46B1A5F4D9F6}" type="presParOf" srcId="{02B3B863-3153-4F75-9EBA-3F40ED54EA8A}" destId="{A81472AA-DD90-4B65-9FD4-E1C62E35ECD2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A9E1FA75-441B-4ACD-8EE9-F14F36F1732F}">
      <dgm:prSet phldrT="[Text]"/>
      <dgm:spPr/>
      <dgm:t>
        <a:bodyPr/>
        <a:lstStyle/>
        <a:p>
          <a:r>
            <a:rPr lang="en-GB" b="1" dirty="0" smtClean="0"/>
            <a:t>Feature Distributional Modelling</a:t>
          </a:r>
          <a:endParaRPr lang="en-US" b="1" dirty="0"/>
        </a:p>
      </dgm:t>
    </dgm:pt>
    <dgm:pt modelId="{069F55F5-5B70-4492-BEA2-50E4B53BC7A5}" type="parTrans" cxnId="{DCDB56B0-2BBD-4312-8F75-8425E7C89F68}">
      <dgm:prSet/>
      <dgm:spPr/>
      <dgm:t>
        <a:bodyPr/>
        <a:lstStyle/>
        <a:p>
          <a:endParaRPr lang="en-US"/>
        </a:p>
      </dgm:t>
    </dgm:pt>
    <dgm:pt modelId="{43E12D8A-C635-4321-8CAA-A288BE8DBBBC}" type="sibTrans" cxnId="{DCDB56B0-2BBD-4312-8F75-8425E7C89F68}">
      <dgm:prSet/>
      <dgm:spPr/>
      <dgm:t>
        <a:bodyPr/>
        <a:lstStyle/>
        <a:p>
          <a:endParaRPr lang="en-US"/>
        </a:p>
      </dgm:t>
    </dgm:pt>
    <dgm:pt modelId="{CA6BF94B-E0FA-416D-9092-7547EBB013EC}">
      <dgm:prSet phldrT="[Text]"/>
      <dgm:spPr/>
      <dgm:t>
        <a:bodyPr/>
        <a:lstStyle/>
        <a:p>
          <a:r>
            <a:rPr lang="en-GB" b="1" dirty="0" smtClean="0"/>
            <a:t>Fitting Mixture Model</a:t>
          </a:r>
          <a:endParaRPr lang="en-US" b="1" dirty="0"/>
        </a:p>
      </dgm:t>
    </dgm:pt>
    <dgm:pt modelId="{8889F21E-4817-462B-8616-4B257C17DB11}" type="parTrans" cxnId="{4AE2AB29-2DB6-4291-BB36-3DE2DE60BDDB}">
      <dgm:prSet/>
      <dgm:spPr/>
      <dgm:t>
        <a:bodyPr/>
        <a:lstStyle/>
        <a:p>
          <a:endParaRPr lang="en-US"/>
        </a:p>
      </dgm:t>
    </dgm:pt>
    <dgm:pt modelId="{E0FCABF2-A56D-4DAB-A636-120EA24CB806}" type="sibTrans" cxnId="{4AE2AB29-2DB6-4291-BB36-3DE2DE60BDDB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3"/>
      <dgm:spPr/>
    </dgm:pt>
    <dgm:pt modelId="{1FFD07E3-3120-4C81-9A39-1298C5EE5977}" type="pres">
      <dgm:prSet presAssocID="{59F5A144-EE7B-4755-97A7-438EDF7FE38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E9DD9-1CD6-4EB6-8B09-87EDE809DF0B}" type="pres">
      <dgm:prSet presAssocID="{A9E1FA75-441B-4ACD-8EE9-F14F36F1732F}" presName="Accent2" presStyleCnt="0"/>
      <dgm:spPr/>
    </dgm:pt>
    <dgm:pt modelId="{439255D1-80B8-4260-B1C1-795B8102FB08}" type="pres">
      <dgm:prSet presAssocID="{A9E1FA75-441B-4ACD-8EE9-F14F36F1732F}" presName="Accent" presStyleLbl="node1" presStyleIdx="1" presStyleCnt="3"/>
      <dgm:spPr/>
    </dgm:pt>
    <dgm:pt modelId="{ABD211B4-68F1-423D-BEA4-6A1A04FDE8ED}" type="pres">
      <dgm:prSet presAssocID="{A9E1FA75-441B-4ACD-8EE9-F14F36F1732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745BC-D3FA-44C4-B3F3-500FA97234B7}" type="pres">
      <dgm:prSet presAssocID="{CA6BF94B-E0FA-416D-9092-7547EBB013EC}" presName="Accent3" presStyleCnt="0"/>
      <dgm:spPr/>
    </dgm:pt>
    <dgm:pt modelId="{A9FB8234-C12B-4BF6-A0DE-581332929C75}" type="pres">
      <dgm:prSet presAssocID="{CA6BF94B-E0FA-416D-9092-7547EBB013EC}" presName="Accent" presStyleLbl="node1" presStyleIdx="2" presStyleCnt="3"/>
      <dgm:spPr/>
    </dgm:pt>
    <dgm:pt modelId="{995A844F-2394-489C-8FD0-C88A18C57EF3}" type="pres">
      <dgm:prSet presAssocID="{CA6BF94B-E0FA-416D-9092-7547EBB013E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AE69E28C-E1DD-47AF-8052-6A15FB54D676}" type="presOf" srcId="{CA6BF94B-E0FA-416D-9092-7547EBB013EC}" destId="{995A844F-2394-489C-8FD0-C88A18C57EF3}" srcOrd="0" destOrd="0" presId="urn:microsoft.com/office/officeart/2009/layout/CircleArrowProcess"/>
    <dgm:cxn modelId="{A7B3BF8E-97A6-4835-8BC5-712BE8ED3847}" type="presOf" srcId="{A9E1FA75-441B-4ACD-8EE9-F14F36F1732F}" destId="{ABD211B4-68F1-423D-BEA4-6A1A04FDE8ED}" srcOrd="0" destOrd="0" presId="urn:microsoft.com/office/officeart/2009/layout/CircleArrowProcess"/>
    <dgm:cxn modelId="{DCDB56B0-2BBD-4312-8F75-8425E7C89F68}" srcId="{FFDEF465-555C-4C54-8411-88F10898A2F1}" destId="{A9E1FA75-441B-4ACD-8EE9-F14F36F1732F}" srcOrd="1" destOrd="0" parTransId="{069F55F5-5B70-4492-BEA2-50E4B53BC7A5}" sibTransId="{43E12D8A-C635-4321-8CAA-A288BE8DBBBC}"/>
    <dgm:cxn modelId="{4AE2AB29-2DB6-4291-BB36-3DE2DE60BDDB}" srcId="{FFDEF465-555C-4C54-8411-88F10898A2F1}" destId="{CA6BF94B-E0FA-416D-9092-7547EBB013EC}" srcOrd="2" destOrd="0" parTransId="{8889F21E-4817-462B-8616-4B257C17DB11}" sibTransId="{E0FCABF2-A56D-4DAB-A636-120EA24CB806}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  <dgm:cxn modelId="{32961D80-BB83-4DC8-AF8E-31D86B8811A8}" type="presParOf" srcId="{02B3B863-3153-4F75-9EBA-3F40ED54EA8A}" destId="{95AE9DD9-1CD6-4EB6-8B09-87EDE809DF0B}" srcOrd="2" destOrd="0" presId="urn:microsoft.com/office/officeart/2009/layout/CircleArrowProcess"/>
    <dgm:cxn modelId="{95AA0856-6682-470A-A7EE-E4062958ED4E}" type="presParOf" srcId="{95AE9DD9-1CD6-4EB6-8B09-87EDE809DF0B}" destId="{439255D1-80B8-4260-B1C1-795B8102FB08}" srcOrd="0" destOrd="0" presId="urn:microsoft.com/office/officeart/2009/layout/CircleArrowProcess"/>
    <dgm:cxn modelId="{F4C39D31-7119-4933-B2CF-D6F31079E012}" type="presParOf" srcId="{02B3B863-3153-4F75-9EBA-3F40ED54EA8A}" destId="{ABD211B4-68F1-423D-BEA4-6A1A04FDE8ED}" srcOrd="3" destOrd="0" presId="urn:microsoft.com/office/officeart/2009/layout/CircleArrowProcess"/>
    <dgm:cxn modelId="{F4663325-AD2A-4C1C-AA7E-EA7823C840C2}" type="presParOf" srcId="{02B3B863-3153-4F75-9EBA-3F40ED54EA8A}" destId="{753745BC-D3FA-44C4-B3F3-500FA97234B7}" srcOrd="4" destOrd="0" presId="urn:microsoft.com/office/officeart/2009/layout/CircleArrowProcess"/>
    <dgm:cxn modelId="{12A4876C-30E1-487E-9EEC-68985CCA8F96}" type="presParOf" srcId="{753745BC-D3FA-44C4-B3F3-500FA97234B7}" destId="{A9FB8234-C12B-4BF6-A0DE-581332929C75}" srcOrd="0" destOrd="0" presId="urn:microsoft.com/office/officeart/2009/layout/CircleArrowProcess"/>
    <dgm:cxn modelId="{94D565DE-23AD-4F98-8D80-87086D252E01}" type="presParOf" srcId="{02B3B863-3153-4F75-9EBA-3F40ED54EA8A}" destId="{995A844F-2394-489C-8FD0-C88A18C57EF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EF465-555C-4C54-8411-88F10898A2F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5A144-EE7B-4755-97A7-438EDF7FE382}">
      <dgm:prSet phldrT="[Text]"/>
      <dgm:spPr/>
      <dgm:t>
        <a:bodyPr/>
        <a:lstStyle/>
        <a:p>
          <a:r>
            <a:rPr lang="en-GB" b="1" dirty="0" smtClean="0"/>
            <a:t>Feature Extraction</a:t>
          </a:r>
          <a:endParaRPr lang="en-US" b="1" dirty="0"/>
        </a:p>
      </dgm:t>
    </dgm:pt>
    <dgm:pt modelId="{8BE306E9-B1EC-47EC-B87E-E4839A90118E}" type="parTrans" cxnId="{E4B4593B-9F55-4562-9FC0-D5418EFE29F1}">
      <dgm:prSet/>
      <dgm:spPr/>
      <dgm:t>
        <a:bodyPr/>
        <a:lstStyle/>
        <a:p>
          <a:endParaRPr lang="en-US"/>
        </a:p>
      </dgm:t>
    </dgm:pt>
    <dgm:pt modelId="{86DA9ACA-8144-49AD-82CC-B30BF1BDCCF2}" type="sibTrans" cxnId="{E4B4593B-9F55-4562-9FC0-D5418EFE29F1}">
      <dgm:prSet/>
      <dgm:spPr/>
      <dgm:t>
        <a:bodyPr/>
        <a:lstStyle/>
        <a:p>
          <a:endParaRPr lang="en-US"/>
        </a:p>
      </dgm:t>
    </dgm:pt>
    <dgm:pt modelId="{02B3B863-3153-4F75-9EBA-3F40ED54EA8A}" type="pres">
      <dgm:prSet presAssocID="{FFDEF465-555C-4C54-8411-88F10898A2F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67E2A3-8172-4971-9278-90703AED40D1}" type="pres">
      <dgm:prSet presAssocID="{59F5A144-EE7B-4755-97A7-438EDF7FE382}" presName="Accent1" presStyleCnt="0"/>
      <dgm:spPr/>
    </dgm:pt>
    <dgm:pt modelId="{FB0A8A38-B833-489B-A36D-5A14937A5299}" type="pres">
      <dgm:prSet presAssocID="{59F5A144-EE7B-4755-97A7-438EDF7FE382}" presName="Accent" presStyleLbl="node1" presStyleIdx="0" presStyleCnt="1"/>
      <dgm:spPr/>
    </dgm:pt>
    <dgm:pt modelId="{1FFD07E3-3120-4C81-9A39-1298C5EE5977}" type="pres">
      <dgm:prSet presAssocID="{59F5A144-EE7B-4755-97A7-438EDF7FE382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7FAF94-B105-425D-80FA-BAD93743F571}" type="presOf" srcId="{59F5A144-EE7B-4755-97A7-438EDF7FE382}" destId="{1FFD07E3-3120-4C81-9A39-1298C5EE5977}" srcOrd="0" destOrd="0" presId="urn:microsoft.com/office/officeart/2009/layout/CircleArrowProcess"/>
    <dgm:cxn modelId="{E4B4593B-9F55-4562-9FC0-D5418EFE29F1}" srcId="{FFDEF465-555C-4C54-8411-88F10898A2F1}" destId="{59F5A144-EE7B-4755-97A7-438EDF7FE382}" srcOrd="0" destOrd="0" parTransId="{8BE306E9-B1EC-47EC-B87E-E4839A90118E}" sibTransId="{86DA9ACA-8144-49AD-82CC-B30BF1BDCCF2}"/>
    <dgm:cxn modelId="{69232DB7-D540-4C72-9B50-3A13FCAA185E}" type="presOf" srcId="{FFDEF465-555C-4C54-8411-88F10898A2F1}" destId="{02B3B863-3153-4F75-9EBA-3F40ED54EA8A}" srcOrd="0" destOrd="0" presId="urn:microsoft.com/office/officeart/2009/layout/CircleArrowProcess"/>
    <dgm:cxn modelId="{64EEEA48-C8A9-44B3-AB48-B34EDE4AD94A}" type="presParOf" srcId="{02B3B863-3153-4F75-9EBA-3F40ED54EA8A}" destId="{E767E2A3-8172-4971-9278-90703AED40D1}" srcOrd="0" destOrd="0" presId="urn:microsoft.com/office/officeart/2009/layout/CircleArrowProcess"/>
    <dgm:cxn modelId="{B67E6596-B8F3-4600-9D9F-ABC8138EF3C7}" type="presParOf" srcId="{E767E2A3-8172-4971-9278-90703AED40D1}" destId="{FB0A8A38-B833-489B-A36D-5A14937A5299}" srcOrd="0" destOrd="0" presId="urn:microsoft.com/office/officeart/2009/layout/CircleArrowProcess"/>
    <dgm:cxn modelId="{D6AC5890-5649-4821-85B8-EDB0C631E2AA}" type="presParOf" srcId="{02B3B863-3153-4F75-9EBA-3F40ED54EA8A}" destId="{1FFD07E3-3120-4C81-9A39-1298C5EE5977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C51B8-7DC3-4D4C-96CC-1894E6A6B7FE}">
      <dsp:nvSpPr>
        <dsp:cNvPr id="0" name=""/>
        <dsp:cNvSpPr/>
      </dsp:nvSpPr>
      <dsp:spPr>
        <a:xfrm>
          <a:off x="5646532" y="904630"/>
          <a:ext cx="2367180" cy="23676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BED8E-257A-4E2D-B4CD-397A366FB101}">
      <dsp:nvSpPr>
        <dsp:cNvPr id="0" name=""/>
        <dsp:cNvSpPr/>
      </dsp:nvSpPr>
      <dsp:spPr>
        <a:xfrm>
          <a:off x="5725130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700" kern="1200" dirty="0"/>
        </a:p>
      </dsp:txBody>
      <dsp:txXfrm>
        <a:off x="6041062" y="1299302"/>
        <a:ext cx="1578120" cy="1578273"/>
      </dsp:txXfrm>
    </dsp:sp>
    <dsp:sp modelId="{517A20E4-1877-42AC-A38D-3F59BC292CCA}">
      <dsp:nvSpPr>
        <dsp:cNvPr id="0" name=""/>
        <dsp:cNvSpPr/>
      </dsp:nvSpPr>
      <dsp:spPr>
        <a:xfrm rot="2700000">
          <a:off x="3202834" y="907492"/>
          <a:ext cx="2361478" cy="2361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82362-86C8-4CB1-BFCD-0F2CC47DD45F}">
      <dsp:nvSpPr>
        <dsp:cNvPr id="0" name=""/>
        <dsp:cNvSpPr/>
      </dsp:nvSpPr>
      <dsp:spPr>
        <a:xfrm>
          <a:off x="3278581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Customer retention strategies targeting on </a:t>
          </a:r>
          <a:r>
            <a:rPr lang="en-GB" sz="1300" b="1" i="1" kern="1200" dirty="0" smtClean="0">
              <a:solidFill>
                <a:srgbClr val="FF0000"/>
              </a:solidFill>
            </a:rPr>
            <a:t>high risk customers</a:t>
          </a:r>
        </a:p>
      </dsp:txBody>
      <dsp:txXfrm>
        <a:off x="3594513" y="1299302"/>
        <a:ext cx="1578120" cy="1578273"/>
      </dsp:txXfrm>
    </dsp:sp>
    <dsp:sp modelId="{1CAA11E9-A811-441F-9EB8-2D8C734FA35C}">
      <dsp:nvSpPr>
        <dsp:cNvPr id="0" name=""/>
        <dsp:cNvSpPr/>
      </dsp:nvSpPr>
      <dsp:spPr>
        <a:xfrm rot="2700000">
          <a:off x="756285" y="907492"/>
          <a:ext cx="2361478" cy="2361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9D58B-A3E8-4A07-93F9-3F6BB7B34CDA}">
      <dsp:nvSpPr>
        <dsp:cNvPr id="0" name=""/>
        <dsp:cNvSpPr/>
      </dsp:nvSpPr>
      <dsp:spPr>
        <a:xfrm>
          <a:off x="832032" y="983564"/>
          <a:ext cx="2209984" cy="22097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Retained customers create </a:t>
          </a:r>
          <a:r>
            <a:rPr lang="en-GB" sz="1300" b="1" i="1" kern="1200" dirty="0" smtClean="0"/>
            <a:t>higher revenues</a:t>
          </a: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300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Making a sell to a new customer </a:t>
          </a:r>
          <a:r>
            <a:rPr lang="en-GB" sz="1300" b="1" i="1" kern="1200" dirty="0" smtClean="0"/>
            <a:t>costs up to 5 times more</a:t>
          </a:r>
          <a:r>
            <a:rPr lang="en-GB" sz="1300" kern="1200" dirty="0" smtClean="0"/>
            <a:t>.</a:t>
          </a:r>
          <a:endParaRPr lang="en-US" sz="1300" kern="1200" dirty="0"/>
        </a:p>
      </dsp:txBody>
      <dsp:txXfrm>
        <a:off x="1147964" y="1299302"/>
        <a:ext cx="1578120" cy="1578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E3FE7-0C24-444B-8378-4C5350B580FD}">
      <dsp:nvSpPr>
        <dsp:cNvPr id="0" name=""/>
        <dsp:cNvSpPr/>
      </dsp:nvSpPr>
      <dsp:spPr>
        <a:xfrm>
          <a:off x="283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612B4-0968-4CB2-A531-13B81DBE09FD}">
      <dsp:nvSpPr>
        <dsp:cNvPr id="0" name=""/>
        <dsp:cNvSpPr/>
      </dsp:nvSpPr>
      <dsp:spPr>
        <a:xfrm>
          <a:off x="64037" y="63754"/>
          <a:ext cx="510032" cy="510032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677D2-BB92-445A-AB71-423DED7FC76D}">
      <dsp:nvSpPr>
        <dsp:cNvPr id="0" name=""/>
        <dsp:cNvSpPr/>
      </dsp:nvSpPr>
      <dsp:spPr>
        <a:xfrm>
          <a:off x="118351" y="688866"/>
          <a:ext cx="3413803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Extract features to represent customers within a specific customer month.</a:t>
          </a:r>
          <a:endParaRPr lang="en-US" sz="1200" kern="1200" dirty="0"/>
        </a:p>
      </dsp:txBody>
      <dsp:txXfrm>
        <a:off x="118351" y="688866"/>
        <a:ext cx="3413803" cy="2682984"/>
      </dsp:txXfrm>
    </dsp:sp>
    <dsp:sp modelId="{F55C5632-801E-4D56-8F0A-CE293BA2FD51}">
      <dsp:nvSpPr>
        <dsp:cNvPr id="0" name=""/>
        <dsp:cNvSpPr/>
      </dsp:nvSpPr>
      <dsp:spPr>
        <a:xfrm>
          <a:off x="770644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Feature Extraction</a:t>
          </a:r>
          <a:endParaRPr lang="en-US" sz="1400" b="1" kern="1200" dirty="0"/>
        </a:p>
      </dsp:txBody>
      <dsp:txXfrm>
        <a:off x="770644" y="0"/>
        <a:ext cx="1886058" cy="637540"/>
      </dsp:txXfrm>
    </dsp:sp>
    <dsp:sp modelId="{DE9CC6A7-BE97-4A96-A32A-9CDCDCFC1702}">
      <dsp:nvSpPr>
        <dsp:cNvPr id="0" name=""/>
        <dsp:cNvSpPr/>
      </dsp:nvSpPr>
      <dsp:spPr>
        <a:xfrm>
          <a:off x="3553396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8333-A99A-4EC9-8ED1-BB4E5BFD23E2}">
      <dsp:nvSpPr>
        <dsp:cNvPr id="0" name=""/>
        <dsp:cNvSpPr/>
      </dsp:nvSpPr>
      <dsp:spPr>
        <a:xfrm>
          <a:off x="3617150" y="63754"/>
          <a:ext cx="510032" cy="510032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D7C86-D1D4-4182-921F-C8875BD447D7}">
      <dsp:nvSpPr>
        <dsp:cNvPr id="0" name=""/>
        <dsp:cNvSpPr/>
      </dsp:nvSpPr>
      <dsp:spPr>
        <a:xfrm>
          <a:off x="3903148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Assess distributions, correlations, etc.</a:t>
          </a:r>
          <a:endParaRPr lang="en-US" sz="1200" kern="1200" dirty="0"/>
        </a:p>
      </dsp:txBody>
      <dsp:txXfrm>
        <a:off x="3903148" y="688866"/>
        <a:ext cx="1886058" cy="2682984"/>
      </dsp:txXfrm>
    </dsp:sp>
    <dsp:sp modelId="{99A17055-0E3B-4496-B68B-C92039F9A256}">
      <dsp:nvSpPr>
        <dsp:cNvPr id="0" name=""/>
        <dsp:cNvSpPr/>
      </dsp:nvSpPr>
      <dsp:spPr>
        <a:xfrm>
          <a:off x="4323758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Feature Distributional Modelling</a:t>
          </a:r>
          <a:endParaRPr lang="en-US" sz="1400" b="1" kern="1200" dirty="0"/>
        </a:p>
      </dsp:txBody>
      <dsp:txXfrm>
        <a:off x="4323758" y="0"/>
        <a:ext cx="1886058" cy="637540"/>
      </dsp:txXfrm>
    </dsp:sp>
    <dsp:sp modelId="{1A947206-C817-4B5D-8F8D-4C9F8BD34A85}">
      <dsp:nvSpPr>
        <dsp:cNvPr id="0" name=""/>
        <dsp:cNvSpPr/>
      </dsp:nvSpPr>
      <dsp:spPr>
        <a:xfrm>
          <a:off x="6342637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53038-2BDA-45C8-8971-85DCCAC54C63}">
      <dsp:nvSpPr>
        <dsp:cNvPr id="0" name=""/>
        <dsp:cNvSpPr/>
      </dsp:nvSpPr>
      <dsp:spPr>
        <a:xfrm>
          <a:off x="6406391" y="63754"/>
          <a:ext cx="510032" cy="510032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C1CF0-1348-46B3-BCF2-1816FFBAB5C9}">
      <dsp:nvSpPr>
        <dsp:cNvPr id="0" name=""/>
        <dsp:cNvSpPr/>
      </dsp:nvSpPr>
      <dsp:spPr>
        <a:xfrm>
          <a:off x="6590580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Fit mixture </a:t>
          </a:r>
          <a:r>
            <a:rPr lang="en-GB" sz="1200" kern="1200" dirty="0" smtClean="0"/>
            <a:t>model.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(EM-Algorithm, </a:t>
          </a:r>
          <a:r>
            <a:rPr lang="en-GB" sz="1200" kern="1200" dirty="0" err="1" smtClean="0"/>
            <a:t>Baysian</a:t>
          </a:r>
          <a:r>
            <a:rPr lang="en-GB" sz="1200" kern="1200" dirty="0" smtClean="0"/>
            <a:t> Inference)</a:t>
          </a:r>
          <a:endParaRPr lang="en-GB" sz="1200" kern="1200" dirty="0" smtClean="0"/>
        </a:p>
      </dsp:txBody>
      <dsp:txXfrm>
        <a:off x="6590580" y="688866"/>
        <a:ext cx="1886058" cy="2682984"/>
      </dsp:txXfrm>
    </dsp:sp>
    <dsp:sp modelId="{55035CAE-C741-40D5-886E-AEBB1E533C71}">
      <dsp:nvSpPr>
        <dsp:cNvPr id="0" name=""/>
        <dsp:cNvSpPr/>
      </dsp:nvSpPr>
      <dsp:spPr>
        <a:xfrm>
          <a:off x="7112999" y="0"/>
          <a:ext cx="1886058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Clustering</a:t>
          </a:r>
          <a:endParaRPr lang="en-US" sz="1400" b="1" kern="1200" dirty="0"/>
        </a:p>
      </dsp:txBody>
      <dsp:txXfrm>
        <a:off x="7112999" y="0"/>
        <a:ext cx="1886058" cy="637540"/>
      </dsp:txXfrm>
    </dsp:sp>
    <dsp:sp modelId="{A09938B7-56AC-45A5-802D-C38713B1C071}">
      <dsp:nvSpPr>
        <dsp:cNvPr id="0" name=""/>
        <dsp:cNvSpPr/>
      </dsp:nvSpPr>
      <dsp:spPr>
        <a:xfrm>
          <a:off x="9131878" y="0"/>
          <a:ext cx="637540" cy="637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17F66-F0C0-42E7-9828-7FCA1F6EE30A}">
      <dsp:nvSpPr>
        <dsp:cNvPr id="0" name=""/>
        <dsp:cNvSpPr/>
      </dsp:nvSpPr>
      <dsp:spPr>
        <a:xfrm>
          <a:off x="9195633" y="63754"/>
          <a:ext cx="510032" cy="51003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98974-0189-4ED3-8465-930354F4DAEA}">
      <dsp:nvSpPr>
        <dsp:cNvPr id="0" name=""/>
        <dsp:cNvSpPr/>
      </dsp:nvSpPr>
      <dsp:spPr>
        <a:xfrm>
          <a:off x="9406207" y="688866"/>
          <a:ext cx="1886058" cy="268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Assess churn rate;</a:t>
          </a:r>
          <a:endParaRPr lang="en-GB" sz="1200" b="0" kern="1200" dirty="0" smtClean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kern="1200" dirty="0" smtClean="0"/>
            <a:t>Interpret </a:t>
          </a:r>
          <a:r>
            <a:rPr lang="en-GB" sz="1200" b="0" kern="1200" dirty="0" err="1" smtClean="0"/>
            <a:t>clusterings</a:t>
          </a:r>
          <a:endParaRPr lang="en-US" sz="1200" b="0" kern="1200" dirty="0"/>
        </a:p>
      </dsp:txBody>
      <dsp:txXfrm>
        <a:off x="9406207" y="688866"/>
        <a:ext cx="1886058" cy="2682984"/>
      </dsp:txXfrm>
    </dsp:sp>
    <dsp:sp modelId="{F7937211-8CAE-4D2D-AB76-3B12E196D955}">
      <dsp:nvSpPr>
        <dsp:cNvPr id="0" name=""/>
        <dsp:cNvSpPr/>
      </dsp:nvSpPr>
      <dsp:spPr>
        <a:xfrm>
          <a:off x="9840198" y="0"/>
          <a:ext cx="2010142" cy="63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Analytics and Prediction</a:t>
          </a:r>
          <a:endParaRPr lang="en-US" sz="1400" b="1" kern="1200" dirty="0"/>
        </a:p>
      </dsp:txBody>
      <dsp:txXfrm>
        <a:off x="9840198" y="0"/>
        <a:ext cx="2010142" cy="637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994862" y="982096"/>
          <a:ext cx="1724751" cy="172492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1375660" y="1606473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Feature Extraction</a:t>
          </a:r>
          <a:endParaRPr lang="en-US" sz="1100" b="1" kern="1200" dirty="0"/>
        </a:p>
      </dsp:txBody>
      <dsp:txXfrm>
        <a:off x="1375660" y="1606473"/>
        <a:ext cx="962509" cy="481204"/>
      </dsp:txXfrm>
    </dsp:sp>
    <dsp:sp modelId="{439255D1-80B8-4260-B1C1-795B8102FB08}">
      <dsp:nvSpPr>
        <dsp:cNvPr id="0" name=""/>
        <dsp:cNvSpPr/>
      </dsp:nvSpPr>
      <dsp:spPr>
        <a:xfrm>
          <a:off x="515710" y="1973323"/>
          <a:ext cx="1724751" cy="172492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211B4-68F1-423D-BEA4-6A1A04FDE8ED}">
      <dsp:nvSpPr>
        <dsp:cNvPr id="0" name=""/>
        <dsp:cNvSpPr/>
      </dsp:nvSpPr>
      <dsp:spPr>
        <a:xfrm>
          <a:off x="894567" y="2599530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Feature Distributional Modelling</a:t>
          </a:r>
          <a:endParaRPr lang="en-US" sz="1100" b="1" kern="1200" dirty="0"/>
        </a:p>
      </dsp:txBody>
      <dsp:txXfrm>
        <a:off x="894567" y="2599530"/>
        <a:ext cx="962509" cy="481204"/>
      </dsp:txXfrm>
    </dsp:sp>
    <dsp:sp modelId="{A9FB8234-C12B-4BF6-A0DE-581332929C75}">
      <dsp:nvSpPr>
        <dsp:cNvPr id="0" name=""/>
        <dsp:cNvSpPr/>
      </dsp:nvSpPr>
      <dsp:spPr>
        <a:xfrm>
          <a:off x="994862" y="2968210"/>
          <a:ext cx="1724751" cy="172492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844F-2394-489C-8FD0-C88A18C57EF3}">
      <dsp:nvSpPr>
        <dsp:cNvPr id="0" name=""/>
        <dsp:cNvSpPr/>
      </dsp:nvSpPr>
      <dsp:spPr>
        <a:xfrm>
          <a:off x="1375660" y="3592587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Fitting </a:t>
          </a:r>
          <a:r>
            <a:rPr lang="en-GB" sz="1100" b="1" kern="1200" smtClean="0"/>
            <a:t>Mixture Model</a:t>
          </a:r>
          <a:endParaRPr lang="en-US" sz="1100" b="1" kern="1200" dirty="0"/>
        </a:p>
      </dsp:txBody>
      <dsp:txXfrm>
        <a:off x="1375660" y="3592587"/>
        <a:ext cx="962509" cy="481204"/>
      </dsp:txXfrm>
    </dsp:sp>
    <dsp:sp modelId="{F756996F-F41C-44E7-9AA9-95652EC0C1D5}">
      <dsp:nvSpPr>
        <dsp:cNvPr id="0" name=""/>
        <dsp:cNvSpPr/>
      </dsp:nvSpPr>
      <dsp:spPr>
        <a:xfrm>
          <a:off x="638653" y="4073792"/>
          <a:ext cx="1481778" cy="148249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472AA-DD90-4B65-9FD4-E1C62E35ECD2}">
      <dsp:nvSpPr>
        <dsp:cNvPr id="0" name=""/>
        <dsp:cNvSpPr/>
      </dsp:nvSpPr>
      <dsp:spPr>
        <a:xfrm>
          <a:off x="894567" y="4585644"/>
          <a:ext cx="962509" cy="48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Analytics and Prediction</a:t>
          </a:r>
          <a:endParaRPr lang="en-US" sz="1100" b="1" kern="1200" dirty="0"/>
        </a:p>
      </dsp:txBody>
      <dsp:txXfrm>
        <a:off x="894567" y="4585644"/>
        <a:ext cx="962509" cy="481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469336" y="155035"/>
          <a:ext cx="812224" cy="81234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648864" y="448317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Feature Extraction</a:t>
          </a:r>
          <a:endParaRPr lang="en-US" sz="500" b="1" kern="1200" dirty="0"/>
        </a:p>
      </dsp:txBody>
      <dsp:txXfrm>
        <a:off x="648864" y="448317"/>
        <a:ext cx="451337" cy="225614"/>
      </dsp:txXfrm>
    </dsp:sp>
    <dsp:sp modelId="{439255D1-80B8-4260-B1C1-795B8102FB08}">
      <dsp:nvSpPr>
        <dsp:cNvPr id="0" name=""/>
        <dsp:cNvSpPr/>
      </dsp:nvSpPr>
      <dsp:spPr>
        <a:xfrm>
          <a:off x="243743" y="621789"/>
          <a:ext cx="812224" cy="81234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211B4-68F1-423D-BEA4-6A1A04FDE8ED}">
      <dsp:nvSpPr>
        <dsp:cNvPr id="0" name=""/>
        <dsp:cNvSpPr/>
      </dsp:nvSpPr>
      <dsp:spPr>
        <a:xfrm>
          <a:off x="424187" y="917771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Feature Distributional Modelling</a:t>
          </a:r>
          <a:endParaRPr lang="en-US" sz="500" b="1" kern="1200" dirty="0"/>
        </a:p>
      </dsp:txBody>
      <dsp:txXfrm>
        <a:off x="424187" y="917771"/>
        <a:ext cx="451337" cy="225614"/>
      </dsp:txXfrm>
    </dsp:sp>
    <dsp:sp modelId="{A9FB8234-C12B-4BF6-A0DE-581332929C75}">
      <dsp:nvSpPr>
        <dsp:cNvPr id="0" name=""/>
        <dsp:cNvSpPr/>
      </dsp:nvSpPr>
      <dsp:spPr>
        <a:xfrm>
          <a:off x="527145" y="1144399"/>
          <a:ext cx="697827" cy="69810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844F-2394-489C-8FD0-C88A18C57EF3}">
      <dsp:nvSpPr>
        <dsp:cNvPr id="0" name=""/>
        <dsp:cNvSpPr/>
      </dsp:nvSpPr>
      <dsp:spPr>
        <a:xfrm>
          <a:off x="649932" y="1387901"/>
          <a:ext cx="451337" cy="22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b="1" kern="1200" dirty="0" smtClean="0"/>
            <a:t>Fitting Mixture Model</a:t>
          </a:r>
          <a:endParaRPr lang="en-US" sz="500" b="1" kern="1200" dirty="0"/>
        </a:p>
      </dsp:txBody>
      <dsp:txXfrm>
        <a:off x="649932" y="1387901"/>
        <a:ext cx="451337" cy="2256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A8A38-B833-489B-A36D-5A14937A5299}">
      <dsp:nvSpPr>
        <dsp:cNvPr id="0" name=""/>
        <dsp:cNvSpPr/>
      </dsp:nvSpPr>
      <dsp:spPr>
        <a:xfrm>
          <a:off x="241608" y="447186"/>
          <a:ext cx="805019" cy="80519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7E3-3120-4C81-9A39-1298C5EE5977}">
      <dsp:nvSpPr>
        <dsp:cNvPr id="0" name=""/>
        <dsp:cNvSpPr/>
      </dsp:nvSpPr>
      <dsp:spPr>
        <a:xfrm>
          <a:off x="419385" y="738668"/>
          <a:ext cx="449208" cy="224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1" kern="1200" dirty="0" smtClean="0"/>
            <a:t>Feature Extraction</a:t>
          </a:r>
          <a:endParaRPr lang="en-US" sz="700" b="1" kern="1200" dirty="0"/>
        </a:p>
      </dsp:txBody>
      <dsp:txXfrm>
        <a:off x="419385" y="738668"/>
        <a:ext cx="449208" cy="224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C0A20-F7BD-3C42-A5A0-7487011F8226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D7F2C-9FA7-8E4C-B2FD-B865ABD3A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D7F2C-9FA7-8E4C-B2FD-B865ABD3A6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4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order to construct the features grid, we need take a look at the customer journey first.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Each block represent an aggregate measure of features for a pupil within a month.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customer journeys recorded in the calendar month coordinate are not comparable.</a:t>
            </a:r>
          </a:p>
          <a:p>
            <a:r>
              <a:rPr lang="en-GB" baseline="0" dirty="0" smtClean="0"/>
              <a:t>To make them comparable, we align them in the coordinate of customer month.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D7F2C-9FA7-8E4C-B2FD-B865ABD3A6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/>
          <p:nvPr userDrawn="1"/>
        </p:nvSpPr>
        <p:spPr>
          <a:xfrm>
            <a:off x="-34000" y="0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-34000" y="3378155"/>
            <a:ext cx="12226000" cy="914400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-33338" y="4340170"/>
            <a:ext cx="12225338" cy="47625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8" y="1359605"/>
            <a:ext cx="1333386" cy="1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2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6782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34764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34764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96782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96782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134764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134764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96782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134764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196782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196782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2" hasCustomPrompt="1"/>
          </p:nvPr>
        </p:nvSpPr>
        <p:spPr>
          <a:xfrm>
            <a:off x="134764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687510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625492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625492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687510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687510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625492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625492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87510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3" name="Picture Placeholder 4"/>
          <p:cNvSpPr>
            <a:spLocks noGrp="1"/>
          </p:cNvSpPr>
          <p:nvPr>
            <p:ph type="pic" sz="quarter" idx="51" hasCustomPrompt="1"/>
          </p:nvPr>
        </p:nvSpPr>
        <p:spPr>
          <a:xfrm>
            <a:off x="625492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687510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687510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6" name="Picture Placeholder 4"/>
          <p:cNvSpPr>
            <a:spLocks noGrp="1"/>
          </p:cNvSpPr>
          <p:nvPr>
            <p:ph type="pic" sz="quarter" idx="54" hasCustomPrompt="1"/>
          </p:nvPr>
        </p:nvSpPr>
        <p:spPr>
          <a:xfrm>
            <a:off x="625492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Bullets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6782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34764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34764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96782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96782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134764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134764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96782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39" hasCustomPrompt="1"/>
          </p:nvPr>
        </p:nvSpPr>
        <p:spPr>
          <a:xfrm>
            <a:off x="134764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196782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196782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2" hasCustomPrompt="1"/>
          </p:nvPr>
        </p:nvSpPr>
        <p:spPr>
          <a:xfrm>
            <a:off x="134764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6875103" y="2094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6254924" y="2193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6254924" y="28543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6875103" y="27550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6875103" y="34154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6254924" y="354066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6254924" y="41751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875103" y="40758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3" name="Picture Placeholder 4"/>
          <p:cNvSpPr>
            <a:spLocks noGrp="1"/>
          </p:cNvSpPr>
          <p:nvPr>
            <p:ph type="pic" sz="quarter" idx="51" hasCustomPrompt="1"/>
          </p:nvPr>
        </p:nvSpPr>
        <p:spPr>
          <a:xfrm>
            <a:off x="6254924" y="48355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6875103" y="47362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6875103" y="5396619"/>
            <a:ext cx="329882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56" name="Picture Placeholder 4"/>
          <p:cNvSpPr>
            <a:spLocks noGrp="1"/>
          </p:cNvSpPr>
          <p:nvPr>
            <p:ph type="pic" sz="quarter" idx="54" hasCustomPrompt="1"/>
          </p:nvPr>
        </p:nvSpPr>
        <p:spPr>
          <a:xfrm>
            <a:off x="6254924" y="549590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18" grpId="0" animBg="1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0" grpId="0" animBg="1"/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92943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26975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26975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26975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26975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672764" y="270136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2292943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672764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6506796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06796" y="270738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6568037" y="222784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68037" y="528962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68037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303541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03541" y="2544632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8814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98814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303541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03541" y="4078804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98814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98814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303541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98814" y="520798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198814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72764" y="223127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72764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2303541" y="5203979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1672764" y="5286762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706003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83266" y="3706003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5112772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83266" y="5112772"/>
            <a:ext cx="3874615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292943" y="2213821"/>
            <a:ext cx="8189148" cy="666555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292943" y="3327934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62166" y="3406895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2292943" y="4733999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62166" y="481296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7183266" y="4733999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52489" y="481296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183266" y="3327934"/>
            <a:ext cx="3874615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52489" y="3406895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Bulle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292943" y="466759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170715" y="428952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70715" y="466759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292943" y="2594919"/>
            <a:ext cx="8176597" cy="1278896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292943" y="428952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62166" y="436848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6539938" y="436848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Animat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92943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92943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26975" y="300047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292943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26975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26975" y="4750141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126975" y="262240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672764" y="270136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2292943" y="4372072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</a:t>
            </a:r>
            <a:r>
              <a:rPr lang="en-US" smtClean="0"/>
              <a:t>of Point</a:t>
            </a:r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672764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6506796" y="445103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06796" y="270738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uiExpand="1" animBg="1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5" grpId="0" animBg="1"/>
      <p:bldP spid="3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Animat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6568037" y="2227841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6568037" y="5289620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6568037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303541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03541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8814" y="2152318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98814" y="2530387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303541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03541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98814" y="368649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98814" y="406455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303541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98814" y="5207980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198814" y="5586049"/>
            <a:ext cx="3864017" cy="66655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1672764" y="2231279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672764" y="3769273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2303541" y="5203979"/>
            <a:ext cx="3864017" cy="3324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Heading of Point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1672764" y="5286762"/>
            <a:ext cx="346200" cy="175520"/>
          </a:xfrm>
          <a:prstGeom prst="rightArrow">
            <a:avLst>
              <a:gd name="adj1" fmla="val 31177"/>
              <a:gd name="adj2" fmla="val 78460"/>
            </a:avLst>
          </a:prstGeom>
          <a:noFill/>
          <a:ln>
            <a:solidFill>
              <a:srgbClr val="009FE3"/>
            </a:solidFill>
          </a:ln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29" grpId="0" animBg="1"/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/>
          <p:cNvSpPr/>
          <p:nvPr userDrawn="1"/>
        </p:nvSpPr>
        <p:spPr>
          <a:xfrm>
            <a:off x="-34000" y="-11327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255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/>
          <p:nvPr userDrawn="1"/>
        </p:nvSpPr>
        <p:spPr>
          <a:xfrm>
            <a:off x="-34000" y="0"/>
            <a:ext cx="12225900" cy="6903300"/>
          </a:xfrm>
          <a:prstGeom prst="rect">
            <a:avLst/>
          </a:prstGeom>
          <a:solidFill>
            <a:srgbClr val="009F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-34000" y="3378155"/>
            <a:ext cx="12226000" cy="914400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-33338" y="4340170"/>
            <a:ext cx="12225338" cy="47625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62" y="1207688"/>
            <a:ext cx="3050404" cy="1845402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958850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Title Here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12850" y="1626343"/>
            <a:ext cx="9425842" cy="720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Subtitle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, Email, Site,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00620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266379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19651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3730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336171" y="4249798"/>
            <a:ext cx="3986613" cy="1392881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266880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24790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373280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37145" y="4287073"/>
            <a:ext cx="227463" cy="34530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, Email, 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00620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266379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19651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3730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266880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24790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373280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, Phone, Email, Site,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34856" y="1905682"/>
            <a:ext cx="1060993" cy="1060993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44673" y="247696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3134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66727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420131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336171" y="4720558"/>
            <a:ext cx="3986613" cy="1392881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313956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71866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420356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37145" y="4757833"/>
            <a:ext cx="227463" cy="34530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, Phone, Email, 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34856" y="1905682"/>
            <a:ext cx="1060993" cy="1060993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44673" y="2476964"/>
            <a:ext cx="3986613" cy="43502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71" y="313455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36171" y="3667271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6171" y="4201313"/>
            <a:ext cx="3986613" cy="285508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5220" y="3139567"/>
            <a:ext cx="279389" cy="2793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893763" y="3718668"/>
            <a:ext cx="270846" cy="182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86593" y="4203568"/>
            <a:ext cx="278016" cy="2780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6093069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56" y="0"/>
            <a:ext cx="8854225" cy="1503680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>
          <a:xfrm>
            <a:off x="734856" y="6356091"/>
            <a:ext cx="888654" cy="3077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12853" y="240106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One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812853" y="288659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Two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12853" y="337972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Three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12853" y="386964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Four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685612" y="240106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Five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685612" y="288659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Six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685612" y="3379729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Seven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685612" y="3869641"/>
            <a:ext cx="2533650" cy="32385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Slide Eight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1490812" y="302752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1490812" y="3520666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1490812" y="401057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34" hasCustomPrompt="1"/>
          </p:nvPr>
        </p:nvSpPr>
        <p:spPr>
          <a:xfrm>
            <a:off x="1490812" y="254139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5362486" y="302752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5362486" y="3520666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37" hasCustomPrompt="1"/>
          </p:nvPr>
        </p:nvSpPr>
        <p:spPr>
          <a:xfrm>
            <a:off x="5362486" y="401057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38" hasCustomPrompt="1"/>
          </p:nvPr>
        </p:nvSpPr>
        <p:spPr>
          <a:xfrm>
            <a:off x="5362486" y="2541398"/>
            <a:ext cx="102936" cy="10293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282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2825" y="0"/>
            <a:ext cx="6099175" cy="3419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2825" y="3420208"/>
            <a:ext cx="6099175" cy="3419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hape 146"/>
          <p:cNvSpPr txBox="1"/>
          <p:nvPr userDrawn="1"/>
        </p:nvSpPr>
        <p:spPr>
          <a:xfrm>
            <a:off x="1769647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Shape 147"/>
          <p:cNvSpPr txBox="1"/>
          <p:nvPr userDrawn="1"/>
        </p:nvSpPr>
        <p:spPr>
          <a:xfrm>
            <a:off x="4485310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640116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2163763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488223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9953" y="2629342"/>
            <a:ext cx="4626855" cy="2840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Enter text here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879953" y="2040889"/>
            <a:ext cx="4626855" cy="45664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hape 146"/>
          <p:cNvSpPr txBox="1"/>
          <p:nvPr userDrawn="1"/>
        </p:nvSpPr>
        <p:spPr>
          <a:xfrm>
            <a:off x="1927908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Shape 147"/>
          <p:cNvSpPr txBox="1"/>
          <p:nvPr userDrawn="1"/>
        </p:nvSpPr>
        <p:spPr>
          <a:xfrm>
            <a:off x="4643571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798377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2322024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646484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1" name="Shape 146"/>
          <p:cNvSpPr txBox="1"/>
          <p:nvPr userDrawn="1"/>
        </p:nvSpPr>
        <p:spPr>
          <a:xfrm>
            <a:off x="6392264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" name="Shape 147"/>
          <p:cNvSpPr txBox="1"/>
          <p:nvPr userDrawn="1"/>
        </p:nvSpPr>
        <p:spPr>
          <a:xfrm>
            <a:off x="9107927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262733" y="2141538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786380" y="4398963"/>
            <a:ext cx="2878137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110840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6"/>
          <p:cNvSpPr txBox="1"/>
          <p:nvPr userDrawn="1"/>
        </p:nvSpPr>
        <p:spPr>
          <a:xfrm>
            <a:off x="734856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" name="Shape 146"/>
          <p:cNvSpPr txBox="1"/>
          <p:nvPr userDrawn="1"/>
        </p:nvSpPr>
        <p:spPr>
          <a:xfrm>
            <a:off x="4375091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 dirty="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" name="Shape 147"/>
          <p:cNvSpPr txBox="1"/>
          <p:nvPr userDrawn="1"/>
        </p:nvSpPr>
        <p:spPr>
          <a:xfrm>
            <a:off x="6874542" y="4665811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" name="Shape 146"/>
          <p:cNvSpPr txBox="1"/>
          <p:nvPr userDrawn="1"/>
        </p:nvSpPr>
        <p:spPr>
          <a:xfrm>
            <a:off x="8023338" y="3783223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15000">
              <a:solidFill>
                <a:srgbClr val="F3F3F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Shape 147"/>
          <p:cNvSpPr txBox="1"/>
          <p:nvPr userDrawn="1"/>
        </p:nvSpPr>
        <p:spPr>
          <a:xfrm>
            <a:off x="10559734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hape 147"/>
          <p:cNvSpPr txBox="1"/>
          <p:nvPr userDrawn="1"/>
        </p:nvSpPr>
        <p:spPr>
          <a:xfrm>
            <a:off x="3279047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520399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Shape 147"/>
          <p:cNvSpPr txBox="1"/>
          <p:nvPr userDrawn="1"/>
        </p:nvSpPr>
        <p:spPr>
          <a:xfrm>
            <a:off x="6919282" y="4709772"/>
            <a:ext cx="111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 dirty="0">
                <a:solidFill>
                  <a:srgbClr val="EFEFEF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5000" dirty="0">
              <a:solidFill>
                <a:srgbClr val="EFEFE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5160634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8808881" y="2176986"/>
            <a:ext cx="1871570" cy="187309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8526259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885779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237532" y="5521288"/>
            <a:ext cx="2769577" cy="21907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128973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769208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8417455" y="4398963"/>
            <a:ext cx="2654422" cy="113188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9FE3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4856" y="2292394"/>
            <a:ext cx="5538787" cy="27068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7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79246" y="2883244"/>
            <a:ext cx="5583700" cy="2840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4856" y="2294791"/>
            <a:ext cx="4654706" cy="342814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679246" y="2294791"/>
            <a:ext cx="5583700" cy="45664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1738412" y="1854566"/>
            <a:ext cx="8854200" cy="42033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insert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Shape 289"/>
          <p:cNvGrpSpPr/>
          <p:nvPr userDrawn="1"/>
        </p:nvGrpSpPr>
        <p:grpSpPr>
          <a:xfrm>
            <a:off x="2931435" y="2183016"/>
            <a:ext cx="6328708" cy="3994319"/>
            <a:chOff x="2602950" y="1983737"/>
            <a:chExt cx="6986100" cy="4409227"/>
          </a:xfrm>
        </p:grpSpPr>
        <p:pic>
          <p:nvPicPr>
            <p:cNvPr id="12" name="Shape 290"/>
            <p:cNvPicPr preferRelativeResize="0"/>
            <p:nvPr/>
          </p:nvPicPr>
          <p:blipFill rotWithShape="1">
            <a:blip r:embed="rId2">
              <a:alphaModFix/>
            </a:blip>
            <a:srcRect l="209" r="209"/>
            <a:stretch/>
          </p:blipFill>
          <p:spPr>
            <a:xfrm>
              <a:off x="2602950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291"/>
            <p:cNvPicPr preferRelativeResize="0"/>
            <p:nvPr/>
          </p:nvPicPr>
          <p:blipFill rotWithShape="1">
            <a:blip r:embed="rId3">
              <a:alphaModFix/>
            </a:blip>
            <a:srcRect l="209" r="209"/>
            <a:stretch/>
          </p:blipFill>
          <p:spPr>
            <a:xfrm>
              <a:off x="5136682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92"/>
            <p:cNvPicPr preferRelativeResize="0"/>
            <p:nvPr/>
          </p:nvPicPr>
          <p:blipFill rotWithShape="1">
            <a:blip r:embed="rId4">
              <a:alphaModFix/>
            </a:blip>
            <a:srcRect l="209" r="209"/>
            <a:stretch/>
          </p:blipFill>
          <p:spPr>
            <a:xfrm>
              <a:off x="7670445" y="1983737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93"/>
            <p:cNvPicPr preferRelativeResize="0"/>
            <p:nvPr/>
          </p:nvPicPr>
          <p:blipFill rotWithShape="1">
            <a:blip r:embed="rId5">
              <a:alphaModFix/>
            </a:blip>
            <a:srcRect l="209" r="209"/>
            <a:stretch/>
          </p:blipFill>
          <p:spPr>
            <a:xfrm>
              <a:off x="3869822" y="4466380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94"/>
            <p:cNvPicPr preferRelativeResize="0"/>
            <p:nvPr/>
          </p:nvPicPr>
          <p:blipFill rotWithShape="1">
            <a:blip r:embed="rId6">
              <a:alphaModFix/>
            </a:blip>
            <a:srcRect l="209" r="209"/>
            <a:stretch/>
          </p:blipFill>
          <p:spPr>
            <a:xfrm>
              <a:off x="6403554" y="4466380"/>
              <a:ext cx="1918605" cy="19265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Shape 301"/>
          <p:cNvGrpSpPr/>
          <p:nvPr userDrawn="1"/>
        </p:nvGrpSpPr>
        <p:grpSpPr>
          <a:xfrm>
            <a:off x="2266062" y="2284859"/>
            <a:ext cx="7659876" cy="3694125"/>
            <a:chOff x="1929175" y="2167925"/>
            <a:chExt cx="7659876" cy="3694125"/>
          </a:xfrm>
        </p:grpSpPr>
        <p:pic>
          <p:nvPicPr>
            <p:cNvPr id="17" name="Shape 302"/>
            <p:cNvPicPr preferRelativeResize="0"/>
            <p:nvPr/>
          </p:nvPicPr>
          <p:blipFill rotWithShape="1">
            <a:blip r:embed="rId2">
              <a:alphaModFix/>
            </a:blip>
            <a:srcRect l="8061" t="-68347" r="8053" b="-68394"/>
            <a:stretch/>
          </p:blipFill>
          <p:spPr>
            <a:xfrm>
              <a:off x="1929175" y="2167925"/>
              <a:ext cx="1770914" cy="177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303"/>
            <p:cNvPicPr preferRelativeResize="0"/>
            <p:nvPr/>
          </p:nvPicPr>
          <p:blipFill rotWithShape="1">
            <a:blip r:embed="rId3">
              <a:alphaModFix/>
            </a:blip>
            <a:srcRect l="-2710" t="-22946" r="-2741" b="-22932"/>
            <a:stretch/>
          </p:blipFill>
          <p:spPr>
            <a:xfrm>
              <a:off x="3892151" y="2167925"/>
              <a:ext cx="1770913" cy="177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304"/>
            <p:cNvPicPr preferRelativeResize="0"/>
            <p:nvPr/>
          </p:nvPicPr>
          <p:blipFill rotWithShape="1">
            <a:blip r:embed="rId4">
              <a:alphaModFix/>
            </a:blip>
            <a:srcRect t="2785" b="2785"/>
            <a:stretch/>
          </p:blipFill>
          <p:spPr>
            <a:xfrm>
              <a:off x="5855156" y="2167925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305"/>
            <p:cNvPicPr preferRelativeResize="0"/>
            <p:nvPr/>
          </p:nvPicPr>
          <p:blipFill rotWithShape="1">
            <a:blip r:embed="rId5">
              <a:alphaModFix/>
            </a:blip>
            <a:srcRect l="-2421" t="-22442" r="-2421" b="-22442"/>
            <a:stretch/>
          </p:blipFill>
          <p:spPr>
            <a:xfrm>
              <a:off x="7818136" y="2167925"/>
              <a:ext cx="1770913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306"/>
            <p:cNvPicPr preferRelativeResize="0"/>
            <p:nvPr/>
          </p:nvPicPr>
          <p:blipFill rotWithShape="1">
            <a:blip r:embed="rId6">
              <a:alphaModFix/>
            </a:blip>
            <a:srcRect l="-2921" t="-23138" r="-2921" b="-23124"/>
            <a:stretch/>
          </p:blipFill>
          <p:spPr>
            <a:xfrm>
              <a:off x="1929175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307"/>
            <p:cNvPicPr preferRelativeResize="0"/>
            <p:nvPr/>
          </p:nvPicPr>
          <p:blipFill rotWithShape="1">
            <a:blip r:embed="rId7">
              <a:alphaModFix/>
            </a:blip>
            <a:srcRect l="8907" t="-6779" r="8916" b="-6779"/>
            <a:stretch/>
          </p:blipFill>
          <p:spPr>
            <a:xfrm>
              <a:off x="3892151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308"/>
            <p:cNvPicPr preferRelativeResize="0"/>
            <p:nvPr/>
          </p:nvPicPr>
          <p:blipFill rotWithShape="1">
            <a:blip r:embed="rId8">
              <a:alphaModFix/>
            </a:blip>
            <a:srcRect l="-3112" t="-23381" r="-3101" b="-23396"/>
            <a:stretch/>
          </p:blipFill>
          <p:spPr>
            <a:xfrm>
              <a:off x="5855156" y="4083761"/>
              <a:ext cx="1770914" cy="177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309"/>
            <p:cNvPicPr preferRelativeResize="0"/>
            <p:nvPr/>
          </p:nvPicPr>
          <p:blipFill rotWithShape="1">
            <a:blip r:embed="rId9">
              <a:alphaModFix/>
            </a:blip>
            <a:srcRect l="10820" t="-9566" r="10828" b="-9566"/>
            <a:stretch/>
          </p:blipFill>
          <p:spPr>
            <a:xfrm>
              <a:off x="7818136" y="4083761"/>
              <a:ext cx="1770915" cy="17782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Break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733" r:id="rId2"/>
    <p:sldLayoutId id="2147483665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91" r:id="rId3"/>
    <p:sldLayoutId id="2147483699" r:id="rId4"/>
    <p:sldLayoutId id="2147483700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51" r:id="rId3"/>
    <p:sldLayoutId id="2147483752" r:id="rId4"/>
    <p:sldLayoutId id="2147483753" r:id="rId5"/>
    <p:sldLayoutId id="2147483754" r:id="rId6"/>
    <p:sldLayoutId id="2147483777" r:id="rId7"/>
    <p:sldLayoutId id="2147483778" r:id="rId8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10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35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508234"/>
            <a:ext cx="12192000" cy="53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734856" y="0"/>
            <a:ext cx="8854225" cy="150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Click to add title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734856" y="6356091"/>
            <a:ext cx="888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54" y="310499"/>
            <a:ext cx="616793" cy="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0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l Tarikh" charset="-78"/>
          <a:ea typeface="Al Tarikh" charset="-78"/>
          <a:cs typeface="Al Tarikh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diagramDrawing" Target="../diagrams/drawing4.xml"/><Relationship Id="rId18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12" Type="http://schemas.openxmlformats.org/officeDocument/2006/relationships/diagramColors" Target="../diagrams/colors4.xml"/><Relationship Id="rId17" Type="http://schemas.openxmlformats.org/officeDocument/2006/relationships/diagramQuickStyle" Target="../diagrams/quickStyle5.xml"/><Relationship Id="rId2" Type="http://schemas.openxmlformats.org/officeDocument/2006/relationships/diagramData" Target="../diagrams/data3.xml"/><Relationship Id="rId16" Type="http://schemas.openxmlformats.org/officeDocument/2006/relationships/diagramLayout" Target="../diagrams/layout5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5" Type="http://schemas.openxmlformats.org/officeDocument/2006/relationships/diagramData" Target="../diagrams/data5.xml"/><Relationship Id="rId10" Type="http://schemas.openxmlformats.org/officeDocument/2006/relationships/diagramLayout" Target="../diagrams/layout4.xml"/><Relationship Id="rId19" Type="http://schemas.microsoft.com/office/2007/relationships/diagramDrawing" Target="../diagrams/drawing5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comments" Target="../comments/comment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User Cancellation Avoidance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 smtClean="0"/>
              <a:t>InFoMM</a:t>
            </a:r>
            <a:r>
              <a:rPr lang="en-GB" dirty="0" smtClean="0"/>
              <a:t> Mini-Project</a:t>
            </a:r>
          </a:p>
          <a:p>
            <a:endParaRPr lang="en-GB" dirty="0"/>
          </a:p>
          <a:p>
            <a:r>
              <a:rPr lang="en-GB" dirty="0" smtClean="0"/>
              <a:t>Victor Wang</a:t>
            </a:r>
          </a:p>
          <a:p>
            <a:endParaRPr lang="en-GB" dirty="0" smtClean="0"/>
          </a:p>
          <a:p>
            <a:r>
              <a:rPr lang="en-GB" dirty="0" smtClean="0"/>
              <a:t>Supervisor: </a:t>
            </a:r>
            <a:r>
              <a:rPr lang="en-GB" dirty="0" err="1" smtClean="0"/>
              <a:t>Junaid</a:t>
            </a:r>
            <a:r>
              <a:rPr lang="en-GB" dirty="0" smtClean="0"/>
              <a:t> </a:t>
            </a:r>
            <a:r>
              <a:rPr lang="en-GB" dirty="0" err="1" smtClean="0"/>
              <a:t>Mubeen</a:t>
            </a:r>
            <a:r>
              <a:rPr lang="en-GB" dirty="0" smtClean="0"/>
              <a:t>, Andrew Mellor(Oxford)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Prediction Workflow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88" y="1590884"/>
            <a:ext cx="1184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How does Whizz use this model to predict the risk of churn for a set of subscribers?</a:t>
            </a:r>
            <a:endParaRPr lang="en-US" sz="16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426027" y="2293123"/>
            <a:ext cx="6595882" cy="1522669"/>
            <a:chOff x="426027" y="2293123"/>
            <a:chExt cx="6595882" cy="1522669"/>
          </a:xfrm>
        </p:grpSpPr>
        <p:sp>
          <p:nvSpPr>
            <p:cNvPr id="15" name="Right Arrow 14"/>
            <p:cNvSpPr/>
            <p:nvPr/>
          </p:nvSpPr>
          <p:spPr>
            <a:xfrm>
              <a:off x="2781181" y="2877559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682002" y="2490074"/>
              <a:ext cx="1135013" cy="1135013"/>
              <a:chOff x="55783" y="2035195"/>
              <a:chExt cx="1135013" cy="11350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3" y="2035195"/>
                <a:ext cx="1135013" cy="1135013"/>
              </a:xfrm>
              <a:prstGeom prst="rect">
                <a:avLst/>
              </a:prstGeom>
            </p:spPr>
          </p:pic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5783" y="2047812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Train </a:t>
                </a:r>
                <a:r>
                  <a:rPr lang="en-GB" sz="1300" b="1" dirty="0" smtClean="0"/>
                  <a:t>Database</a:t>
                </a:r>
                <a:endParaRPr lang="en-GB" sz="1300" dirty="0" smtClean="0"/>
              </a:p>
            </p:txBody>
          </p:sp>
        </p:grp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234207" y="2621153"/>
              <a:ext cx="1629607" cy="87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Model Pipeline</a:t>
              </a:r>
              <a:endParaRPr lang="en-GB" sz="1300" b="1" dirty="0" smtClean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613838" y="2407424"/>
              <a:ext cx="1099178" cy="1145126"/>
              <a:chOff x="5270935" y="1929438"/>
              <a:chExt cx="1099178" cy="114512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3770" y="2242884"/>
                <a:ext cx="830008" cy="831680"/>
              </a:xfrm>
              <a:prstGeom prst="rect">
                <a:avLst/>
              </a:prstGeom>
            </p:spPr>
          </p:pic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5270935" y="1929438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Model</a:t>
                </a:r>
                <a:endParaRPr lang="en-GB" sz="1300" dirty="0" smtClean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426027" y="2293123"/>
              <a:ext cx="6595882" cy="1522669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tx1"/>
                  </a:solidFill>
                </a:rPr>
                <a:t>Step I:</a:t>
              </a:r>
            </a:p>
            <a:p>
              <a:r>
                <a:rPr lang="en-GB" b="1" dirty="0" smtClean="0">
                  <a:solidFill>
                    <a:schemeClr val="tx1"/>
                  </a:solidFill>
                </a:rPr>
                <a:t>Train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26027" y="4183013"/>
            <a:ext cx="6595882" cy="1613918"/>
            <a:chOff x="426027" y="4183013"/>
            <a:chExt cx="6595882" cy="1613918"/>
          </a:xfrm>
        </p:grpSpPr>
        <p:sp>
          <p:nvSpPr>
            <p:cNvPr id="30" name="Right Arrow 29"/>
            <p:cNvSpPr/>
            <p:nvPr/>
          </p:nvSpPr>
          <p:spPr>
            <a:xfrm>
              <a:off x="3014482" y="4848781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90047" y="4334215"/>
              <a:ext cx="1318921" cy="1324031"/>
              <a:chOff x="1320370" y="3424614"/>
              <a:chExt cx="1318921" cy="132403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834" y="3720142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247" y="3583192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884" y="4119200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5297" y="3976026"/>
                <a:ext cx="273899" cy="27389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184" y="4146441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1320370" y="3424614"/>
                <a:ext cx="1318921" cy="1324031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77782" y="4334215"/>
              <a:ext cx="1099178" cy="1145126"/>
              <a:chOff x="5270935" y="1929438"/>
              <a:chExt cx="1099178" cy="1145126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3770" y="2242884"/>
                <a:ext cx="830008" cy="831680"/>
              </a:xfrm>
              <a:prstGeom prst="rect">
                <a:avLst/>
              </a:prstGeom>
            </p:spPr>
          </p:pic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5270935" y="1929438"/>
                <a:ext cx="1099178" cy="366973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Model</a:t>
                </a:r>
                <a:endParaRPr lang="en-GB" sz="1300" dirty="0" smtClean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840229" y="4218894"/>
              <a:ext cx="972469" cy="273899"/>
              <a:chOff x="5415581" y="3763969"/>
              <a:chExt cx="972469" cy="27389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2%</a:t>
                </a:r>
                <a:endParaRPr lang="en-GB" sz="1300" b="1" dirty="0" smtClean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849614" y="4527548"/>
              <a:ext cx="972469" cy="273899"/>
              <a:chOff x="5415581" y="3763969"/>
              <a:chExt cx="972469" cy="27389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11</a:t>
                </a:r>
                <a:r>
                  <a:rPr lang="en-GB" sz="1300" b="1" dirty="0" smtClean="0"/>
                  <a:t>%</a:t>
                </a:r>
                <a:endParaRPr lang="en-GB" sz="1300" b="1" dirty="0" smtClean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845467" y="4839432"/>
              <a:ext cx="972469" cy="273899"/>
              <a:chOff x="5415581" y="3763969"/>
              <a:chExt cx="972469" cy="273899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19%</a:t>
                </a:r>
                <a:endParaRPr lang="en-GB" sz="1300" b="1" dirty="0" smtClean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840229" y="5182198"/>
              <a:ext cx="972469" cy="273899"/>
              <a:chOff x="5415581" y="3763969"/>
              <a:chExt cx="972469" cy="273899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38%</a:t>
                </a:r>
                <a:endParaRPr lang="en-GB" sz="1300" b="1" dirty="0" smtClean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849614" y="5523032"/>
              <a:ext cx="972469" cy="273899"/>
              <a:chOff x="5415581" y="3763969"/>
              <a:chExt cx="972469" cy="273899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581" y="3763969"/>
                <a:ext cx="273899" cy="273899"/>
              </a:xfrm>
              <a:prstGeom prst="rect">
                <a:avLst/>
              </a:prstGeom>
            </p:spPr>
          </p:pic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5814190" y="3800722"/>
                <a:ext cx="573860" cy="2108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67%</a:t>
                </a:r>
                <a:endParaRPr lang="en-GB" sz="1300" b="1" dirty="0" smtClean="0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426027" y="4183013"/>
              <a:ext cx="6595882" cy="1613918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tx1"/>
                  </a:solidFill>
                </a:rPr>
                <a:t>Step II:</a:t>
              </a:r>
            </a:p>
            <a:p>
              <a:r>
                <a:rPr lang="en-GB" b="1" dirty="0" smtClean="0">
                  <a:solidFill>
                    <a:schemeClr val="tx1"/>
                  </a:solidFill>
                </a:rPr>
                <a:t>Predict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021909" y="3873562"/>
            <a:ext cx="4865291" cy="2310477"/>
            <a:chOff x="7021909" y="3873562"/>
            <a:chExt cx="4865291" cy="2310477"/>
          </a:xfrm>
        </p:grpSpPr>
        <p:sp>
          <p:nvSpPr>
            <p:cNvPr id="54" name="Right Arrow 53"/>
            <p:cNvSpPr/>
            <p:nvPr/>
          </p:nvSpPr>
          <p:spPr>
            <a:xfrm>
              <a:off x="7021909" y="4856301"/>
              <a:ext cx="2715614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ntent Placeholder 2"/>
            <p:cNvSpPr txBox="1">
              <a:spLocks/>
            </p:cNvSpPr>
            <p:nvPr/>
          </p:nvSpPr>
          <p:spPr>
            <a:xfrm>
              <a:off x="7451335" y="4592374"/>
              <a:ext cx="1629607" cy="87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CRM Team</a:t>
              </a:r>
              <a:endParaRPr lang="en-GB" sz="1300" b="1" dirty="0" smtClean="0"/>
            </a:p>
          </p:txBody>
        </p:sp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737523" y="3873562"/>
              <a:ext cx="2149677" cy="2310477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Customised retention strategies: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1300" b="1" dirty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Discount offers</a:t>
              </a:r>
            </a:p>
            <a:p>
              <a:pPr>
                <a:buFont typeface="Wingdings" panose="05000000000000000000" pitchFamily="2" charset="2"/>
                <a:buChar char="ü"/>
              </a:pPr>
              <a:endParaRPr lang="en-GB" sz="1300" dirty="0" smtClean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Reminder of engagement</a:t>
              </a:r>
            </a:p>
            <a:p>
              <a:pPr>
                <a:buFont typeface="Wingdings" panose="05000000000000000000" pitchFamily="2" charset="2"/>
                <a:buChar char="ü"/>
              </a:pPr>
              <a:endParaRPr lang="en-GB" sz="1300" dirty="0" smtClean="0"/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Etc. </a:t>
              </a:r>
              <a:endParaRPr lang="en-GB" sz="1300" dirty="0" smtClean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60088" y="6438003"/>
            <a:ext cx="1184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*Details of prediction accuracy performance </a:t>
            </a:r>
            <a:r>
              <a:rPr lang="en-GB" sz="1600" dirty="0" smtClean="0"/>
              <a:t>will be discussed in the technical report.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2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Deliverables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85045" y="1699585"/>
            <a:ext cx="2229680" cy="50345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Pipeline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18671215"/>
              </p:ext>
            </p:extLst>
          </p:nvPr>
        </p:nvGraphicFramePr>
        <p:xfrm>
          <a:off x="725072" y="1085436"/>
          <a:ext cx="3235325" cy="653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020752" y="1251910"/>
            <a:ext cx="4074791" cy="1699223"/>
            <a:chOff x="3020752" y="1251910"/>
            <a:chExt cx="4074791" cy="1699223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732969" y="1699585"/>
              <a:ext cx="3259213" cy="100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How to add new features?</a:t>
              </a:r>
            </a:p>
            <a:p>
              <a:pPr marL="228600" indent="-22860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Select features by industrial expertise</a:t>
              </a:r>
            </a:p>
            <a:p>
              <a:pPr marL="228600" indent="-22860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Add nonlinear transformation / interaction of existing features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193" y="1251910"/>
              <a:ext cx="895350" cy="895350"/>
            </a:xfrm>
            <a:prstGeom prst="rect">
              <a:avLst/>
            </a:prstGeom>
          </p:spPr>
        </p:pic>
        <p:cxnSp>
          <p:nvCxnSpPr>
            <p:cNvPr id="12" name="Elbow Connector 11"/>
            <p:cNvCxnSpPr/>
            <p:nvPr/>
          </p:nvCxnSpPr>
          <p:spPr>
            <a:xfrm flipV="1">
              <a:off x="3020752" y="2203641"/>
              <a:ext cx="779723" cy="747492"/>
            </a:xfrm>
            <a:prstGeom prst="bentConnector3">
              <a:avLst>
                <a:gd name="adj1" fmla="val 65881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5783" y="2035195"/>
            <a:ext cx="1135013" cy="1135013"/>
            <a:chOff x="55783" y="2035195"/>
            <a:chExt cx="1135013" cy="11350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3" y="2035195"/>
              <a:ext cx="1135013" cy="1135013"/>
            </a:xfrm>
            <a:prstGeom prst="rect">
              <a:avLst/>
            </a:prstGeom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5783" y="2047812"/>
              <a:ext cx="1099178" cy="366973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Whizz Database</a:t>
              </a:r>
              <a:endParaRPr lang="en-GB" sz="1300" dirty="0" smtClean="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1202586" y="2713806"/>
            <a:ext cx="595808" cy="381819"/>
          </a:xfrm>
          <a:prstGeom prst="rightArrow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32968" y="2899045"/>
            <a:ext cx="3259214" cy="3835129"/>
            <a:chOff x="3732968" y="2899045"/>
            <a:chExt cx="3259214" cy="3835129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732968" y="2899047"/>
              <a:ext cx="1629607" cy="38351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Train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5362575" y="2899045"/>
              <a:ext cx="1629607" cy="38351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Predict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40" y="3179733"/>
              <a:ext cx="410760" cy="4475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998" y="3187158"/>
              <a:ext cx="410760" cy="447509"/>
            </a:xfrm>
            <a:prstGeom prst="rect">
              <a:avLst/>
            </a:prstGeom>
          </p:spPr>
        </p:pic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1454777625"/>
                </p:ext>
              </p:extLst>
            </p:nvPr>
          </p:nvGraphicFramePr>
          <p:xfrm>
            <a:off x="3732968" y="3704382"/>
            <a:ext cx="1525305" cy="19975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0" name="Right Arrow 29"/>
            <p:cNvSpPr/>
            <p:nvPr/>
          </p:nvSpPr>
          <p:spPr>
            <a:xfrm rot="5400000">
              <a:off x="4456582" y="3645966"/>
              <a:ext cx="226476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4423088" y="5613536"/>
              <a:ext cx="354915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363" y="6014831"/>
              <a:ext cx="470646" cy="471594"/>
            </a:xfrm>
            <a:prstGeom prst="rect">
              <a:avLst/>
            </a:prstGeom>
          </p:spPr>
        </p:pic>
        <p:sp>
          <p:nvSpPr>
            <p:cNvPr id="33" name="Cross 32"/>
            <p:cNvSpPr/>
            <p:nvPr/>
          </p:nvSpPr>
          <p:spPr>
            <a:xfrm>
              <a:off x="5972601" y="4758333"/>
              <a:ext cx="410157" cy="382683"/>
            </a:xfrm>
            <a:prstGeom prst="plus">
              <a:avLst>
                <a:gd name="adj" fmla="val 3801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34" name="Diagram 33"/>
            <p:cNvGraphicFramePr/>
            <p:nvPr>
              <p:extLst>
                <p:ext uri="{D42A27DB-BD31-4B8C-83A1-F6EECF244321}">
                  <p14:modId xmlns:p14="http://schemas.microsoft.com/office/powerpoint/2010/main" val="3879773214"/>
                </p:ext>
              </p:extLst>
            </p:nvPr>
          </p:nvGraphicFramePr>
          <p:xfrm>
            <a:off x="5533259" y="3441444"/>
            <a:ext cx="1288237" cy="16995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sp>
          <p:nvSpPr>
            <p:cNvPr id="35" name="Right Arrow 34"/>
            <p:cNvSpPr/>
            <p:nvPr/>
          </p:nvSpPr>
          <p:spPr>
            <a:xfrm rot="5400000">
              <a:off x="6057790" y="3665014"/>
              <a:ext cx="226476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633" y="5230202"/>
              <a:ext cx="470646" cy="471594"/>
            </a:xfrm>
            <a:prstGeom prst="rect">
              <a:avLst/>
            </a:prstGeom>
          </p:spPr>
        </p:pic>
        <p:cxnSp>
          <p:nvCxnSpPr>
            <p:cNvPr id="37" name="Elbow Connector 36"/>
            <p:cNvCxnSpPr/>
            <p:nvPr/>
          </p:nvCxnSpPr>
          <p:spPr>
            <a:xfrm flipV="1">
              <a:off x="4868411" y="5465999"/>
              <a:ext cx="1080222" cy="826903"/>
            </a:xfrm>
            <a:prstGeom prst="bentConnector3">
              <a:avLst>
                <a:gd name="adj1" fmla="val 5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ight Arrow 38"/>
            <p:cNvSpPr/>
            <p:nvPr/>
          </p:nvSpPr>
          <p:spPr>
            <a:xfrm rot="5400000">
              <a:off x="6003272" y="5838529"/>
              <a:ext cx="354915" cy="30521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563" y="6200002"/>
              <a:ext cx="680679" cy="48492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7527508" y="1699585"/>
            <a:ext cx="4321592" cy="4985339"/>
            <a:chOff x="7527508" y="1699585"/>
            <a:chExt cx="4321592" cy="4985339"/>
          </a:xfrm>
        </p:grpSpPr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7527508" y="1699585"/>
              <a:ext cx="4321592" cy="49853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t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Prototype Code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7679908" y="2080585"/>
              <a:ext cx="4039925" cy="4512257"/>
              <a:chOff x="7679908" y="2080585"/>
              <a:chExt cx="4039925" cy="4512257"/>
            </a:xfrm>
          </p:grpSpPr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7679908" y="2080585"/>
                <a:ext cx="4026317" cy="5876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t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I/O </a:t>
                </a: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(CSV ↔ </a:t>
                </a:r>
                <a:r>
                  <a:rPr lang="en-GB" sz="1300" b="1" dirty="0" err="1" smtClean="0"/>
                  <a:t>pandas.DataFrame</a:t>
                </a:r>
                <a:r>
                  <a:rPr lang="en-GB" sz="1300" b="1" dirty="0" smtClean="0"/>
                  <a:t>)</a:t>
                </a:r>
              </a:p>
            </p:txBody>
          </p:sp>
          <p:sp>
            <p:nvSpPr>
              <p:cNvPr id="44" name="Content Placeholder 2"/>
              <p:cNvSpPr txBox="1">
                <a:spLocks/>
              </p:cNvSpPr>
              <p:nvPr/>
            </p:nvSpPr>
            <p:spPr>
              <a:xfrm>
                <a:off x="7679908" y="2739086"/>
                <a:ext cx="1477207" cy="664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Configuration</a:t>
                </a:r>
              </a:p>
            </p:txBody>
          </p:sp>
          <p:cxnSp>
            <p:nvCxnSpPr>
              <p:cNvPr id="45" name="Elbow Connector 44"/>
              <p:cNvCxnSpPr>
                <a:stCxn id="44" idx="3"/>
                <a:endCxn id="48" idx="1"/>
              </p:cNvCxnSpPr>
              <p:nvPr/>
            </p:nvCxnSpPr>
            <p:spPr>
              <a:xfrm flipV="1">
                <a:off x="9157115" y="2884458"/>
                <a:ext cx="1063210" cy="186856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10220325" y="2734524"/>
                <a:ext cx="1485900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ResearchConfig</a:t>
                </a:r>
                <a:endParaRPr lang="en-GB" sz="1300" b="1" dirty="0" smtClean="0"/>
              </a:p>
            </p:txBody>
          </p:sp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10508833" y="3103674"/>
                <a:ext cx="1197392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TestConfig</a:t>
                </a:r>
                <a:endParaRPr lang="en-GB" sz="1300" b="1" dirty="0" smtClean="0"/>
              </a:p>
            </p:txBody>
          </p:sp>
          <p:cxnSp>
            <p:nvCxnSpPr>
              <p:cNvPr id="52" name="Elbow Connector 51"/>
              <p:cNvCxnSpPr>
                <a:stCxn id="44" idx="3"/>
                <a:endCxn id="51" idx="1"/>
              </p:cNvCxnSpPr>
              <p:nvPr/>
            </p:nvCxnSpPr>
            <p:spPr>
              <a:xfrm>
                <a:off x="9157115" y="3071314"/>
                <a:ext cx="1351718" cy="182294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ontent Placeholder 2"/>
              <p:cNvSpPr txBox="1">
                <a:spLocks/>
              </p:cNvSpPr>
              <p:nvPr/>
            </p:nvSpPr>
            <p:spPr>
              <a:xfrm>
                <a:off x="7679908" y="3487773"/>
                <a:ext cx="4026317" cy="2998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DataEngine</a:t>
                </a:r>
                <a:endParaRPr lang="en-GB" sz="1300" b="1" dirty="0" smtClean="0"/>
              </a:p>
            </p:txBody>
          </p:sp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7684669" y="3890684"/>
                <a:ext cx="1477207" cy="11335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FeatureEngine</a:t>
                </a:r>
                <a:endParaRPr lang="en-GB" sz="1300" b="1" dirty="0" smtClean="0"/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10388607" y="3890683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FeatureConfig</a:t>
                </a:r>
                <a:endParaRPr lang="en-GB" sz="1300" b="1" dirty="0" smtClean="0"/>
              </a:p>
            </p:txBody>
          </p:sp>
          <p:sp>
            <p:nvSpPr>
              <p:cNvPr id="62" name="Content Placeholder 2"/>
              <p:cNvSpPr txBox="1">
                <a:spLocks/>
              </p:cNvSpPr>
              <p:nvPr/>
            </p:nvSpPr>
            <p:spPr>
              <a:xfrm>
                <a:off x="10077451" y="4307549"/>
                <a:ext cx="1628774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FeatureGenerator</a:t>
                </a:r>
                <a:endParaRPr lang="en-GB" sz="1300" b="1" dirty="0" smtClean="0"/>
              </a:p>
            </p:txBody>
          </p:sp>
          <p:cxnSp>
            <p:nvCxnSpPr>
              <p:cNvPr id="64" name="Elbow Connector 63"/>
              <p:cNvCxnSpPr>
                <a:stCxn id="60" idx="3"/>
                <a:endCxn id="61" idx="1"/>
              </p:cNvCxnSpPr>
              <p:nvPr/>
            </p:nvCxnSpPr>
            <p:spPr>
              <a:xfrm flipV="1">
                <a:off x="9161876" y="4040617"/>
                <a:ext cx="1226731" cy="41686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66"/>
              <p:cNvCxnSpPr/>
              <p:nvPr/>
            </p:nvCxnSpPr>
            <p:spPr>
              <a:xfrm>
                <a:off x="9161876" y="4448175"/>
                <a:ext cx="915575" cy="1270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Content Placeholder 2"/>
              <p:cNvSpPr txBox="1">
                <a:spLocks/>
              </p:cNvSpPr>
              <p:nvPr/>
            </p:nvSpPr>
            <p:spPr>
              <a:xfrm>
                <a:off x="9949869" y="4724413"/>
                <a:ext cx="1756356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FeatureAggregator</a:t>
                </a:r>
                <a:endParaRPr lang="en-GB" sz="1300" b="1" dirty="0" smtClean="0"/>
              </a:p>
            </p:txBody>
          </p:sp>
          <p:cxnSp>
            <p:nvCxnSpPr>
              <p:cNvPr id="71" name="Elbow Connector 70"/>
              <p:cNvCxnSpPr>
                <a:stCxn id="60" idx="3"/>
                <a:endCxn id="70" idx="1"/>
              </p:cNvCxnSpPr>
              <p:nvPr/>
            </p:nvCxnSpPr>
            <p:spPr>
              <a:xfrm>
                <a:off x="9161876" y="4457482"/>
                <a:ext cx="787993" cy="41686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Content Placeholder 2"/>
              <p:cNvSpPr txBox="1">
                <a:spLocks/>
              </p:cNvSpPr>
              <p:nvPr/>
            </p:nvSpPr>
            <p:spPr>
              <a:xfrm>
                <a:off x="7693516" y="5124591"/>
                <a:ext cx="1477207" cy="10978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ModelEngine</a:t>
                </a:r>
                <a:endParaRPr lang="en-GB" sz="1300" b="1" dirty="0" smtClean="0"/>
              </a:p>
            </p:txBody>
          </p:sp>
          <p:sp>
            <p:nvSpPr>
              <p:cNvPr id="78" name="Content Placeholder 2"/>
              <p:cNvSpPr txBox="1">
                <a:spLocks/>
              </p:cNvSpPr>
              <p:nvPr/>
            </p:nvSpPr>
            <p:spPr>
              <a:xfrm>
                <a:off x="10220325" y="5124591"/>
                <a:ext cx="1485900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ModelParameter</a:t>
                </a:r>
                <a:endParaRPr lang="en-GB" sz="1300" b="1" dirty="0" smtClean="0"/>
              </a:p>
            </p:txBody>
          </p:sp>
          <p:sp>
            <p:nvSpPr>
              <p:cNvPr id="79" name="Content Placeholder 2"/>
              <p:cNvSpPr txBox="1">
                <a:spLocks/>
              </p:cNvSpPr>
              <p:nvPr/>
            </p:nvSpPr>
            <p:spPr>
              <a:xfrm>
                <a:off x="10388607" y="5526742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GroupConfig</a:t>
                </a:r>
                <a:endParaRPr lang="en-GB" sz="1300" b="1" dirty="0" smtClean="0"/>
              </a:p>
            </p:txBody>
          </p:sp>
          <p:sp>
            <p:nvSpPr>
              <p:cNvPr id="80" name="Content Placeholder 2"/>
              <p:cNvSpPr txBox="1">
                <a:spLocks/>
              </p:cNvSpPr>
              <p:nvPr/>
            </p:nvSpPr>
            <p:spPr>
              <a:xfrm>
                <a:off x="10388607" y="5922561"/>
                <a:ext cx="1317618" cy="2998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err="1" smtClean="0"/>
                  <a:t>MixtureModel</a:t>
                </a:r>
                <a:endParaRPr lang="en-GB" sz="1300" b="1" dirty="0" smtClean="0"/>
              </a:p>
            </p:txBody>
          </p:sp>
          <p:cxnSp>
            <p:nvCxnSpPr>
              <p:cNvPr id="81" name="Elbow Connector 80"/>
              <p:cNvCxnSpPr>
                <a:stCxn id="77" idx="3"/>
              </p:cNvCxnSpPr>
              <p:nvPr/>
            </p:nvCxnSpPr>
            <p:spPr>
              <a:xfrm flipV="1">
                <a:off x="9170723" y="5295900"/>
                <a:ext cx="1049602" cy="37761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>
                <a:stCxn id="77" idx="3"/>
              </p:cNvCxnSpPr>
              <p:nvPr/>
            </p:nvCxnSpPr>
            <p:spPr>
              <a:xfrm>
                <a:off x="9170723" y="5673510"/>
                <a:ext cx="1202002" cy="12700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86"/>
              <p:cNvCxnSpPr>
                <a:stCxn id="77" idx="3"/>
                <a:endCxn id="80" idx="1"/>
              </p:cNvCxnSpPr>
              <p:nvPr/>
            </p:nvCxnSpPr>
            <p:spPr>
              <a:xfrm>
                <a:off x="9170723" y="5673510"/>
                <a:ext cx="1217884" cy="398985"/>
              </a:xfrm>
              <a:prstGeom prst="bentConnector3">
                <a:avLst>
                  <a:gd name="adj1" fmla="val 50000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Content Placeholder 2"/>
              <p:cNvSpPr txBox="1">
                <a:spLocks/>
              </p:cNvSpPr>
              <p:nvPr/>
            </p:nvSpPr>
            <p:spPr>
              <a:xfrm>
                <a:off x="7693516" y="6292975"/>
                <a:ext cx="4026317" cy="2998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ysDot"/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1300" b="1" dirty="0" smtClean="0"/>
                  <a:t>Utility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5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Motivation and Goal</a:t>
            </a:r>
            <a:endParaRPr lang="en-US" sz="20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2880" y="207838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Background</a:t>
            </a:r>
            <a:r>
              <a:rPr lang="en-GB" sz="2000" kern="0" dirty="0" smtClean="0"/>
              <a:t> – </a:t>
            </a:r>
            <a:r>
              <a:rPr lang="en-GB" sz="2000" kern="0" dirty="0" smtClean="0"/>
              <a:t>Business Settings at Whizz</a:t>
            </a:r>
            <a:endParaRPr lang="en-US" sz="20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" y="2505100"/>
            <a:ext cx="11850624" cy="1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kern="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Customer Journey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GB" sz="2000" kern="0" dirty="0" smtClean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Methodology</a:t>
            </a:r>
            <a:endParaRPr lang="en-GB" sz="2000" kern="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2880" y="4358640"/>
            <a:ext cx="11850624" cy="1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Result</a:t>
            </a:r>
            <a:endParaRPr lang="en-GB" sz="2000" kern="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kern="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Clusters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GB" sz="2000" kern="0" dirty="0" smtClean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kern="0" dirty="0" smtClean="0"/>
              <a:t>Feature Analysis</a:t>
            </a:r>
            <a:endParaRPr lang="en-GB" sz="2000" kern="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2880" y="622554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kern="0" dirty="0" smtClean="0"/>
              <a:t>Project Deliverables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076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and Goal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3040906"/>
              </p:ext>
            </p:extLst>
          </p:nvPr>
        </p:nvGraphicFramePr>
        <p:xfrm>
          <a:off x="1839144" y="1340768"/>
          <a:ext cx="828092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76" y="1988840"/>
            <a:ext cx="1224136" cy="12241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880" y="4709394"/>
            <a:ext cx="11850624" cy="3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Goal – </a:t>
            </a:r>
            <a:r>
              <a:rPr lang="en-GB" b="1" i="1" dirty="0" smtClean="0"/>
              <a:t>Churn </a:t>
            </a:r>
            <a:r>
              <a:rPr lang="en-GB" dirty="0" smtClean="0"/>
              <a:t>(Cancellation) </a:t>
            </a:r>
            <a:r>
              <a:rPr lang="en-GB" dirty="0"/>
              <a:t>modelling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60" y="1949508"/>
            <a:ext cx="1302800" cy="1302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kern="0" smtClean="0"/>
              <a:t>Motivation</a:t>
            </a:r>
            <a:endParaRPr lang="en-US" sz="20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16" y="2608532"/>
            <a:ext cx="1572076" cy="15720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6052" y="5157192"/>
            <a:ext cx="36004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n w="12700">
                  <a:solidFill>
                    <a:srgbClr val="00B0F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Who?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Identify customers most prone to cancel subscription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Assess likelihood</a:t>
            </a:r>
            <a:endParaRPr 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6492240" y="5157192"/>
            <a:ext cx="36004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n w="12700">
                  <a:solidFill>
                    <a:srgbClr val="00B0F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Analyse critical reason triggering cancellation</a:t>
            </a:r>
          </a:p>
          <a:p>
            <a:endParaRPr lang="en-GB" sz="13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Enable to make </a:t>
            </a:r>
            <a:r>
              <a:rPr lang="en-GB" sz="1300" dirty="0" smtClean="0"/>
              <a:t>bespoke retention policy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639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Settings at Whizz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Cancellation Mechanism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2880" y="2060848"/>
            <a:ext cx="3960440" cy="1008112"/>
            <a:chOff x="182880" y="2060848"/>
            <a:chExt cx="3960440" cy="1008112"/>
          </a:xfrm>
        </p:grpSpPr>
        <p:grpSp>
          <p:nvGrpSpPr>
            <p:cNvPr id="11" name="Group 10"/>
            <p:cNvGrpSpPr/>
            <p:nvPr/>
          </p:nvGrpSpPr>
          <p:grpSpPr>
            <a:xfrm>
              <a:off x="182880" y="2060848"/>
              <a:ext cx="3960440" cy="1008112"/>
              <a:chOff x="1475655" y="1700808"/>
              <a:chExt cx="3631043" cy="1404156"/>
            </a:xfrm>
          </p:grpSpPr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2180502" y="1700808"/>
                <a:ext cx="2926196" cy="14041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1300" b="1" dirty="0" smtClean="0"/>
                  <a:t>Contractual</a:t>
                </a:r>
              </a:p>
              <a:p>
                <a:r>
                  <a:rPr lang="en-GB" sz="1300" dirty="0" smtClean="0"/>
                  <a:t>Pupils subscribe to access Whizz products on a 1-month or 1-year contract </a:t>
                </a: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475655" y="1700808"/>
                <a:ext cx="704847" cy="14041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3" y="2402173"/>
              <a:ext cx="392353" cy="39235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287334" y="2060848"/>
            <a:ext cx="3960441" cy="1008112"/>
            <a:chOff x="4287334" y="2060848"/>
            <a:chExt cx="3960441" cy="1008112"/>
          </a:xfrm>
        </p:grpSpPr>
        <p:grpSp>
          <p:nvGrpSpPr>
            <p:cNvPr id="15" name="Group 14"/>
            <p:cNvGrpSpPr/>
            <p:nvPr/>
          </p:nvGrpSpPr>
          <p:grpSpPr>
            <a:xfrm>
              <a:off x="4287334" y="2060848"/>
              <a:ext cx="3960441" cy="1008112"/>
              <a:chOff x="1475655" y="1700808"/>
              <a:chExt cx="3631043" cy="140415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2180502" y="1700808"/>
                <a:ext cx="2926196" cy="140415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1300" b="1" dirty="0" smtClean="0"/>
                  <a:t>Voluntary</a:t>
                </a:r>
              </a:p>
              <a:p>
                <a:r>
                  <a:rPr lang="en-GB" sz="1300" dirty="0" smtClean="0"/>
                  <a:t>Subscribers make the choice to leave the service at the end of the subscription; otherwise auto-rolled</a:t>
                </a:r>
              </a:p>
            </p:txBody>
          </p:sp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1475655" y="1700808"/>
                <a:ext cx="704847" cy="140415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351" y="2372967"/>
              <a:ext cx="450763" cy="450763"/>
            </a:xfrm>
            <a:prstGeom prst="rect">
              <a:avLst/>
            </a:prstGeom>
          </p:spPr>
        </p:pic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182880" y="3225338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Data Records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5552" y="3693198"/>
            <a:ext cx="406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Time period:</a:t>
            </a:r>
            <a:r>
              <a:rPr lang="en-GB" sz="1600" dirty="0"/>
              <a:t> </a:t>
            </a:r>
            <a:r>
              <a:rPr lang="en-GB" sz="1600" dirty="0" smtClean="0"/>
              <a:t>2014-Jan-01 – 2018-Apr-20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0455" y="4256627"/>
            <a:ext cx="1296144" cy="1246107"/>
            <a:chOff x="899592" y="3695060"/>
            <a:chExt cx="1296144" cy="1246107"/>
          </a:xfrm>
        </p:grpSpPr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5657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Date of birth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Pupil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899592" y="4600996"/>
              <a:ext cx="1296144" cy="3401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5685 pupils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49219" y="4256627"/>
            <a:ext cx="1492751" cy="1719399"/>
            <a:chOff x="899592" y="3695060"/>
            <a:chExt cx="1296144" cy="1719399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7245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Start date</a:t>
              </a:r>
            </a:p>
            <a:p>
              <a:pPr marL="171450" indent="-171450"/>
              <a:r>
                <a:rPr lang="en-GB" sz="1300" dirty="0" smtClean="0"/>
                <a:t>End date</a:t>
              </a: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Subscription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899592" y="4759731"/>
              <a:ext cx="1296144" cy="6547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28025 subscriptions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03704" y="4253370"/>
            <a:ext cx="1447032" cy="2171177"/>
            <a:chOff x="899591" y="3695060"/>
            <a:chExt cx="1296145" cy="2171177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899592" y="4035231"/>
              <a:ext cx="1296144" cy="11572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/>
              <a:r>
                <a:rPr lang="en-GB" sz="1300" dirty="0" smtClean="0"/>
                <a:t>Lesson ID</a:t>
              </a:r>
            </a:p>
            <a:p>
              <a:pPr marL="171450" indent="-171450"/>
              <a:r>
                <a:rPr lang="en-GB" sz="1300" dirty="0" smtClean="0"/>
                <a:t>Pupil ID</a:t>
              </a:r>
            </a:p>
            <a:p>
              <a:pPr marL="171450" indent="-171450"/>
              <a:r>
                <a:rPr lang="en-GB" sz="1300" dirty="0" smtClean="0"/>
                <a:t>Time</a:t>
              </a:r>
            </a:p>
            <a:p>
              <a:pPr marL="171450" indent="-171450"/>
              <a:r>
                <a:rPr lang="en-GB" sz="1300" dirty="0" smtClean="0"/>
                <a:t>Mark</a:t>
              </a:r>
            </a:p>
            <a:p>
              <a:pPr marL="171450" indent="-171450"/>
              <a:r>
                <a:rPr lang="en-GB" sz="1300" dirty="0" smtClean="0"/>
                <a:t>… 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99592" y="3695060"/>
              <a:ext cx="1296144" cy="3401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Lesson History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899591" y="5192509"/>
              <a:ext cx="1296144" cy="6737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GB" sz="1300" dirty="0" smtClean="0"/>
                <a:t>~1.6 million lesson activities </a:t>
              </a:r>
            </a:p>
          </p:txBody>
        </p:sp>
      </p:grpSp>
      <p:sp>
        <p:nvSpPr>
          <p:cNvPr id="33" name="Freeform 32"/>
          <p:cNvSpPr/>
          <p:nvPr/>
        </p:nvSpPr>
        <p:spPr>
          <a:xfrm rot="325682">
            <a:off x="1034057" y="4451788"/>
            <a:ext cx="1283630" cy="296575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1301262">
            <a:off x="1029189" y="4743000"/>
            <a:ext cx="3220990" cy="746653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93042" y="4674218"/>
            <a:ext cx="488714" cy="90670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>
              <a:buClr>
                <a:srgbClr val="000000"/>
              </a:buClr>
              <a:buFont typeface="Arial"/>
            </a:pPr>
            <a:endParaRPr lang="en-US" sz="2000" kern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854437" y="3693198"/>
            <a:ext cx="2984507" cy="2731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Features</a:t>
            </a:r>
            <a:endParaRPr lang="en-US" sz="1300" b="1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980255" y="3693198"/>
            <a:ext cx="1477177" cy="2731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Churn outcome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(renew / cancel)</a:t>
            </a:r>
            <a:endParaRPr lang="en-US" sz="13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7237210" y="4256627"/>
                <a:ext cx="2507797" cy="1163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1.2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52.2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80%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31%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25.1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43%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0" y="4256627"/>
                <a:ext cx="2507797" cy="116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10456964" y="4271118"/>
                <a:ext cx="422616" cy="1015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64" y="4271118"/>
                <a:ext cx="422616" cy="1015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55" y="4205744"/>
            <a:ext cx="273899" cy="27389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5" y="4541024"/>
            <a:ext cx="273899" cy="2738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5" y="5080520"/>
            <a:ext cx="273899" cy="273899"/>
          </a:xfrm>
          <a:prstGeom prst="rect">
            <a:avLst/>
          </a:prstGeom>
        </p:spPr>
      </p:pic>
      <p:sp>
        <p:nvSpPr>
          <p:cNvPr id="68" name="Content Placeholder 2"/>
          <p:cNvSpPr txBox="1">
            <a:spLocks/>
          </p:cNvSpPr>
          <p:nvPr/>
        </p:nvSpPr>
        <p:spPr>
          <a:xfrm>
            <a:off x="6538829" y="5905349"/>
            <a:ext cx="1036836" cy="4697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Usage </a:t>
            </a:r>
            <a:r>
              <a:rPr lang="en-GB" sz="1300" dirty="0" smtClean="0"/>
              <a:t>time</a:t>
            </a:r>
          </a:p>
          <a:p>
            <a:pPr marL="0" indent="0">
              <a:buNone/>
            </a:pPr>
            <a:r>
              <a:rPr lang="en-GB" sz="1300" dirty="0" smtClean="0"/>
              <a:t>(hours)</a:t>
            </a:r>
            <a:endParaRPr lang="en-GB" sz="1300" dirty="0" smtClean="0"/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7828272" y="6170954"/>
            <a:ext cx="1036836" cy="409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Number of visits</a:t>
            </a:r>
            <a:endParaRPr lang="en-GB" sz="1300" dirty="0" smtClean="0"/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8879366" y="5874587"/>
            <a:ext cx="1036836" cy="250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Pass rate</a:t>
            </a:r>
          </a:p>
        </p:txBody>
      </p:sp>
      <p:sp>
        <p:nvSpPr>
          <p:cNvPr id="72" name="Freeform 71"/>
          <p:cNvSpPr/>
          <p:nvPr/>
        </p:nvSpPr>
        <p:spPr>
          <a:xfrm rot="18778026">
            <a:off x="7160969" y="5468713"/>
            <a:ext cx="677267" cy="203900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951440" flipV="1">
            <a:off x="7861732" y="5738630"/>
            <a:ext cx="839129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6951440">
            <a:off x="9167885" y="5611543"/>
            <a:ext cx="459798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11207963" y="4346587"/>
            <a:ext cx="778894" cy="242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Renew</a:t>
            </a:r>
          </a:p>
        </p:txBody>
      </p:sp>
      <p:sp>
        <p:nvSpPr>
          <p:cNvPr id="77" name="Freeform 76"/>
          <p:cNvSpPr/>
          <p:nvPr/>
        </p:nvSpPr>
        <p:spPr>
          <a:xfrm rot="11280073">
            <a:off x="10764002" y="4444813"/>
            <a:ext cx="459798" cy="45719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10868574" y="4939203"/>
            <a:ext cx="778894" cy="242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smtClean="0"/>
              <a:t>Cancel</a:t>
            </a:r>
          </a:p>
        </p:txBody>
      </p:sp>
      <p:sp>
        <p:nvSpPr>
          <p:cNvPr id="79" name="Freeform 78"/>
          <p:cNvSpPr/>
          <p:nvPr/>
        </p:nvSpPr>
        <p:spPr>
          <a:xfrm rot="12730566" flipV="1">
            <a:off x="10691940" y="4751861"/>
            <a:ext cx="459798" cy="70315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59" grpId="0"/>
      <p:bldP spid="60" grpId="0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Journey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88" y="1590884"/>
            <a:ext cx="12031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Pupils’ activities are split into monthly time periods with each </a:t>
            </a:r>
            <a:r>
              <a:rPr lang="en-GB" sz="1600" b="1" dirty="0" smtClean="0"/>
              <a:t>customer-month</a:t>
            </a:r>
            <a:r>
              <a:rPr lang="en-GB" sz="1600" dirty="0" smtClean="0"/>
              <a:t> represented by </a:t>
            </a:r>
            <a:r>
              <a:rPr lang="en-GB" sz="1600" i="1" dirty="0" smtClean="0"/>
              <a:t>features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673463" y="2105766"/>
            <a:ext cx="8337311" cy="1318666"/>
            <a:chOff x="1079104" y="1822302"/>
            <a:chExt cx="7454092" cy="1318666"/>
          </a:xfrm>
        </p:grpSpPr>
        <p:sp>
          <p:nvSpPr>
            <p:cNvPr id="7" name="Right Arrow 6"/>
            <p:cNvSpPr/>
            <p:nvPr/>
          </p:nvSpPr>
          <p:spPr>
            <a:xfrm>
              <a:off x="2051720" y="1844824"/>
              <a:ext cx="6120680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079104" y="2276872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A</a:t>
              </a:r>
              <a:endParaRPr lang="en-US" sz="1300" dirty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555776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Mar</a:t>
              </a:r>
              <a:endParaRPr lang="en-US" sz="13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395315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Apr</a:t>
              </a:r>
              <a:endParaRPr lang="en-US" sz="1300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4234854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May</a:t>
              </a:r>
              <a:endParaRPr lang="en-US" sz="1300" dirty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074393" y="1844824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Jun</a:t>
              </a:r>
              <a:endParaRPr lang="en-US" sz="1300" dirty="0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5916487" y="1829991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Jul</a:t>
              </a:r>
              <a:endParaRPr lang="en-US" sz="1300" dirty="0"/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6756026" y="1822302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Aug</a:t>
              </a:r>
              <a:endParaRPr lang="en-US" sz="1300" dirty="0"/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079104" y="2600908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B</a:t>
              </a:r>
              <a:endParaRPr lang="en-US" sz="1300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037796" y="2600908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877334" y="2600908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719430" y="2600908"/>
              <a:ext cx="1049966" cy="216024"/>
              <a:chOff x="5935454" y="2096852"/>
              <a:chExt cx="1049966" cy="216024"/>
            </a:xfrm>
          </p:grpSpPr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5935454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7550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2915816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748221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4581139" y="226767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423233" y="2267673"/>
              <a:ext cx="1049964" cy="216024"/>
              <a:chOff x="5299593" y="2096852"/>
              <a:chExt cx="1049964" cy="216024"/>
            </a:xfrm>
          </p:grpSpPr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1079104" y="2924944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C</a:t>
              </a:r>
              <a:endParaRPr lang="en-US" sz="1300" dirty="0"/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926540" y="2924944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768629" y="2924944"/>
              <a:ext cx="1049965" cy="216024"/>
              <a:chOff x="3791695" y="2096852"/>
              <a:chExt cx="1049965" cy="216024"/>
            </a:xfrm>
          </p:grpSpPr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3791695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790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7134866" y="2190153"/>
              <a:ext cx="1398330" cy="306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Calendar month</a:t>
              </a:r>
              <a:endParaRPr lang="en-US" sz="13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73463" y="4044126"/>
            <a:ext cx="8337312" cy="1318666"/>
            <a:chOff x="1079104" y="4236151"/>
            <a:chExt cx="7454093" cy="1318666"/>
          </a:xfrm>
        </p:grpSpPr>
        <p:sp>
          <p:nvSpPr>
            <p:cNvPr id="34" name="Right Arrow 33"/>
            <p:cNvSpPr/>
            <p:nvPr/>
          </p:nvSpPr>
          <p:spPr>
            <a:xfrm>
              <a:off x="2051720" y="4258673"/>
              <a:ext cx="6120680" cy="36004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1079104" y="4690721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A</a:t>
              </a:r>
              <a:endParaRPr lang="en-US" sz="1300" dirty="0"/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2555776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1</a:t>
              </a:r>
              <a:endParaRPr lang="en-US" sz="1300" dirty="0"/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3395315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2</a:t>
              </a:r>
              <a:endParaRPr lang="en-US" sz="1300" dirty="0"/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4234854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3</a:t>
              </a:r>
              <a:endParaRPr lang="en-US" sz="1300" dirty="0"/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5074393" y="4258673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4</a:t>
              </a:r>
              <a:endParaRPr lang="en-US" sz="1300" dirty="0"/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5916487" y="4243840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5</a:t>
              </a:r>
              <a:endParaRPr lang="en-US" sz="1300" dirty="0"/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6756026" y="4236151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6</a:t>
              </a:r>
              <a:endParaRPr lang="en-US" sz="1300" dirty="0"/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1079104" y="5014757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B</a:t>
              </a:r>
              <a:endParaRPr lang="en-US" sz="1300" dirty="0"/>
            </a:p>
          </p:txBody>
        </p: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2056428" y="50285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2884125" y="5028599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719298" y="5028340"/>
              <a:ext cx="1049964" cy="216024"/>
              <a:chOff x="5299593" y="2096852"/>
              <a:chExt cx="1049964" cy="216024"/>
            </a:xfrm>
          </p:grpSpPr>
          <p:sp>
            <p:nvSpPr>
              <p:cNvPr id="58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2051720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2884125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3717043" y="4699920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559137" y="4699920"/>
              <a:ext cx="1049964" cy="216024"/>
              <a:chOff x="5299593" y="2096852"/>
              <a:chExt cx="1049964" cy="216024"/>
            </a:xfrm>
          </p:grpSpPr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1079104" y="5338793"/>
              <a:ext cx="9726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dirty="0" smtClean="0"/>
                <a:t>Customer C</a:t>
              </a:r>
              <a:endParaRPr lang="en-US" sz="1300" dirty="0"/>
            </a:p>
          </p:txBody>
        </p:sp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2051720" y="5338793"/>
              <a:ext cx="832918" cy="216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1300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93814" y="5338793"/>
              <a:ext cx="1049964" cy="216024"/>
              <a:chOff x="5299593" y="2096852"/>
              <a:chExt cx="1049964" cy="216024"/>
            </a:xfrm>
          </p:grpSpPr>
          <p:sp>
            <p:nvSpPr>
              <p:cNvPr id="54" name="Content Placeholder 2"/>
              <p:cNvSpPr txBox="1">
                <a:spLocks/>
              </p:cNvSpPr>
              <p:nvPr/>
            </p:nvSpPr>
            <p:spPr>
              <a:xfrm>
                <a:off x="5299593" y="2096852"/>
                <a:ext cx="832918" cy="2160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1300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687" y="2105006"/>
                <a:ext cx="207870" cy="207870"/>
              </a:xfrm>
              <a:prstGeom prst="rect">
                <a:avLst/>
              </a:prstGeom>
            </p:spPr>
          </p:pic>
        </p:grpSp>
        <p:sp>
          <p:nvSpPr>
            <p:cNvPr id="53" name="Content Placeholder 2"/>
            <p:cNvSpPr txBox="1">
              <a:spLocks/>
            </p:cNvSpPr>
            <p:nvPr/>
          </p:nvSpPr>
          <p:spPr>
            <a:xfrm>
              <a:off x="7116066" y="4611024"/>
              <a:ext cx="1417131" cy="306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300" b="1" dirty="0" smtClean="0"/>
                <a:t>Customer month</a:t>
              </a:r>
              <a:endParaRPr lang="en-US" sz="1300" b="1" dirty="0"/>
            </a:p>
          </p:txBody>
        </p:sp>
      </p:grpSp>
      <p:sp>
        <p:nvSpPr>
          <p:cNvPr id="60" name="Right Arrow 59"/>
          <p:cNvSpPr/>
          <p:nvPr/>
        </p:nvSpPr>
        <p:spPr>
          <a:xfrm rot="5400000">
            <a:off x="5323104" y="3261451"/>
            <a:ext cx="488714" cy="1014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60088" y="5620959"/>
            <a:ext cx="11781976" cy="10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/>
              <a:t>We assume the cancellation to be </a:t>
            </a:r>
            <a:r>
              <a:rPr lang="en-GB" sz="1600" b="1" dirty="0" smtClean="0"/>
              <a:t>ONLY</a:t>
            </a:r>
            <a:r>
              <a:rPr lang="en-GB" sz="1600" dirty="0" smtClean="0"/>
              <a:t> dependent on the current month.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The assumption holds since we observe statistically constant churn rate over customer month.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The assumption enables us to treat activities in different customer months indifferently.</a:t>
            </a:r>
          </a:p>
        </p:txBody>
      </p:sp>
    </p:spTree>
    <p:extLst>
      <p:ext uri="{BB962C8B-B14F-4D97-AF65-F5344CB8AC3E}">
        <p14:creationId xmlns:p14="http://schemas.microsoft.com/office/powerpoint/2010/main" val="34166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Key Assumptions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" y="1940282"/>
            <a:ext cx="118506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Churners and non-churners exhibit different behaviours generated by some </a:t>
            </a:r>
            <a:r>
              <a:rPr lang="en-GB" sz="1400" dirty="0" smtClean="0"/>
              <a:t>(hidden or observable) </a:t>
            </a:r>
            <a:r>
              <a:rPr lang="en-GB" sz="1400" b="1" dirty="0" smtClean="0"/>
              <a:t>states</a:t>
            </a:r>
            <a:endParaRPr lang="en-GB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Each hidden state produces </a:t>
            </a:r>
            <a:r>
              <a:rPr lang="en-GB" sz="1400" dirty="0" smtClean="0"/>
              <a:t>observable </a:t>
            </a:r>
            <a:r>
              <a:rPr lang="en-GB" sz="1400" b="1" dirty="0" smtClean="0"/>
              <a:t>different </a:t>
            </a:r>
            <a:r>
              <a:rPr lang="en-GB" sz="1400" b="1" dirty="0" smtClean="0"/>
              <a:t>sets of behaviours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400" dirty="0" smtClean="0"/>
              <a:t>Customers’ behaviours are independent from others’</a:t>
            </a:r>
            <a:endParaRPr lang="en-US" sz="14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2880" y="2971309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Pipeline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563604753"/>
              </p:ext>
            </p:extLst>
          </p:nvPr>
        </p:nvGraphicFramePr>
        <p:xfrm>
          <a:off x="182880" y="3486152"/>
          <a:ext cx="1185062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24801" r="6917" b="24801"/>
          <a:stretch/>
        </p:blipFill>
        <p:spPr>
          <a:xfrm>
            <a:off x="182880" y="4709160"/>
            <a:ext cx="3650498" cy="201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t="3057" b="3620"/>
          <a:stretch/>
        </p:blipFill>
        <p:spPr>
          <a:xfrm>
            <a:off x="3997062" y="4648199"/>
            <a:ext cx="2272662" cy="2209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56" y="4719734"/>
            <a:ext cx="2926769" cy="2001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32" y="4860354"/>
            <a:ext cx="1572076" cy="15720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5501" y="1993487"/>
            <a:ext cx="2187268" cy="918961"/>
            <a:chOff x="9715501" y="1993487"/>
            <a:chExt cx="2187268" cy="918961"/>
          </a:xfrm>
        </p:grpSpPr>
        <p:sp>
          <p:nvSpPr>
            <p:cNvPr id="5" name="Oval 4"/>
            <p:cNvSpPr/>
            <p:nvPr/>
          </p:nvSpPr>
          <p:spPr>
            <a:xfrm>
              <a:off x="10131137" y="2055320"/>
              <a:ext cx="166255" cy="1766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545908" y="2055320"/>
              <a:ext cx="269301" cy="2907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100097" y="1993487"/>
              <a:ext cx="269301" cy="2907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832406" y="2614688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545907" y="2621727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234747" y="2617681"/>
              <a:ext cx="269301" cy="290721"/>
            </a:xfrm>
            <a:prstGeom prst="ellipse">
              <a:avLst/>
            </a:prstGeom>
            <a:solidFill>
              <a:schemeClr val="tx2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15501" y="2456277"/>
              <a:ext cx="2187268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>
            <a:stCxn id="18" idx="0"/>
            <a:endCxn id="5" idx="3"/>
          </p:cNvCxnSpPr>
          <p:nvPr/>
        </p:nvCxnSpPr>
        <p:spPr>
          <a:xfrm flipV="1">
            <a:off x="9967057" y="2206097"/>
            <a:ext cx="188427" cy="40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3"/>
          </p:cNvCxnSpPr>
          <p:nvPr/>
        </p:nvCxnSpPr>
        <p:spPr>
          <a:xfrm flipV="1">
            <a:off x="9967057" y="2303466"/>
            <a:ext cx="618289" cy="31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7" idx="4"/>
          </p:cNvCxnSpPr>
          <p:nvPr/>
        </p:nvCxnSpPr>
        <p:spPr>
          <a:xfrm flipV="1">
            <a:off x="10016451" y="2284208"/>
            <a:ext cx="1218297" cy="3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0"/>
            <a:endCxn id="5" idx="3"/>
          </p:cNvCxnSpPr>
          <p:nvPr/>
        </p:nvCxnSpPr>
        <p:spPr>
          <a:xfrm flipH="1" flipV="1">
            <a:off x="10155484" y="2206097"/>
            <a:ext cx="525074" cy="41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0"/>
            <a:endCxn id="12" idx="4"/>
          </p:cNvCxnSpPr>
          <p:nvPr/>
        </p:nvCxnSpPr>
        <p:spPr>
          <a:xfrm flipV="1">
            <a:off x="10680558" y="2346041"/>
            <a:ext cx="1" cy="27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0"/>
            <a:endCxn id="17" idx="4"/>
          </p:cNvCxnSpPr>
          <p:nvPr/>
        </p:nvCxnSpPr>
        <p:spPr>
          <a:xfrm flipH="1" flipV="1">
            <a:off x="11234748" y="2284208"/>
            <a:ext cx="134650" cy="33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12" idx="4"/>
          </p:cNvCxnSpPr>
          <p:nvPr/>
        </p:nvCxnSpPr>
        <p:spPr>
          <a:xfrm flipH="1" flipV="1">
            <a:off x="10680559" y="2346041"/>
            <a:ext cx="688839" cy="27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Graphic spid="1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</a:t>
            </a:r>
            <a:r>
              <a:rPr lang="en-GB" dirty="0" smtClean="0"/>
              <a:t>Clustering…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88" y="1590884"/>
            <a:ext cx="11841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Different users </a:t>
            </a:r>
            <a:r>
              <a:rPr lang="en-GB" sz="1600" dirty="0" smtClean="0"/>
              <a:t>will have </a:t>
            </a:r>
            <a:r>
              <a:rPr lang="en-GB" sz="1600" dirty="0"/>
              <a:t>different data available. For example, inactive users will have no records in features like marks, pass rates, etc.</a:t>
            </a:r>
          </a:p>
          <a:p>
            <a:r>
              <a:rPr lang="en-GB" sz="1600" dirty="0"/>
              <a:t>Rather than interpolating missing information, we divide customers </a:t>
            </a:r>
            <a:r>
              <a:rPr lang="en-GB" sz="1600" dirty="0" smtClean="0"/>
              <a:t>into groups by </a:t>
            </a:r>
            <a:r>
              <a:rPr lang="en-GB" sz="1600" dirty="0"/>
              <a:t>activity level.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1555192" y="3080498"/>
            <a:ext cx="863292" cy="3481563"/>
            <a:chOff x="828388" y="1708649"/>
            <a:chExt cx="1007308" cy="4681261"/>
          </a:xfrm>
        </p:grpSpPr>
        <p:sp>
          <p:nvSpPr>
            <p:cNvPr id="8" name="Right Arrow 7"/>
            <p:cNvSpPr/>
            <p:nvPr/>
          </p:nvSpPr>
          <p:spPr>
            <a:xfrm rot="5400000">
              <a:off x="-1008589" y="3545626"/>
              <a:ext cx="4681261" cy="100730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 rot="16200000">
              <a:off x="972001" y="5337212"/>
              <a:ext cx="720080" cy="360040"/>
            </a:xfrm>
            <a:prstGeom prst="rect">
              <a:avLst/>
            </a:prstGeom>
            <a:noFill/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Most Active</a:t>
              </a:r>
              <a:endParaRPr lang="en-US" sz="1300" b="1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 rot="16200000">
              <a:off x="867911" y="2069603"/>
              <a:ext cx="928262" cy="360040"/>
            </a:xfrm>
            <a:prstGeom prst="rect">
              <a:avLst/>
            </a:prstGeom>
            <a:noFill/>
          </p:spPr>
          <p:txBody>
            <a:bodyPr lIns="0" r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Inactive</a:t>
              </a:r>
              <a:endParaRPr lang="en-US" sz="13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11236" y="3080499"/>
            <a:ext cx="1398672" cy="826381"/>
            <a:chOff x="1805176" y="1730529"/>
            <a:chExt cx="1398672" cy="1160513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G1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Inactive</a:t>
              </a:r>
              <a:endParaRPr lang="en-US" sz="1300" dirty="0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805176" y="2420888"/>
              <a:ext cx="1398672" cy="4701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No activity</a:t>
              </a:r>
              <a:endParaRPr lang="en-US" sz="11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11236" y="4215144"/>
            <a:ext cx="1398672" cy="1061433"/>
            <a:chOff x="1805176" y="1730529"/>
            <a:chExt cx="1398672" cy="128547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G2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No-assess</a:t>
              </a:r>
              <a:endParaRPr lang="en-US" sz="1300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1805176" y="2420887"/>
              <a:ext cx="1398672" cy="595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There’s activity but no assessment</a:t>
              </a:r>
              <a:endParaRPr lang="en-US" sz="11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1236" y="5646696"/>
            <a:ext cx="1398672" cy="915366"/>
            <a:chOff x="1805176" y="1730529"/>
            <a:chExt cx="1398672" cy="1285477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805176" y="1730529"/>
              <a:ext cx="1398672" cy="6903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1300" b="1" dirty="0" smtClean="0"/>
                <a:t>G3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1300" dirty="0" smtClean="0"/>
                <a:t>Fine</a:t>
              </a:r>
              <a:endParaRPr lang="en-US" sz="1300" dirty="0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1805176" y="2420887"/>
              <a:ext cx="1398672" cy="595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1100" dirty="0" smtClean="0"/>
                <a:t>There’s activity and assessment taken</a:t>
              </a:r>
              <a:endParaRPr lang="en-US" sz="1100" dirty="0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3897909" y="2586797"/>
            <a:ext cx="1160779" cy="2256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Churn Rate</a:t>
            </a:r>
            <a:endParaRPr lang="en-US" sz="13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981916" y="3080499"/>
            <a:ext cx="936104" cy="8263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22.99%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(6417)</a:t>
            </a:r>
            <a:endParaRPr lang="en-US" sz="13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095412" y="4215143"/>
            <a:ext cx="822608" cy="106143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16.94%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(425)</a:t>
            </a:r>
            <a:endParaRPr lang="en-US" sz="13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095412" y="5645260"/>
            <a:ext cx="822608" cy="91680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10.21% 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(11019)</a:t>
            </a:r>
            <a:endParaRPr lang="en-US" sz="1300" dirty="0"/>
          </a:p>
        </p:txBody>
      </p:sp>
      <p:sp>
        <p:nvSpPr>
          <p:cNvPr id="24" name="Right Arrow 23"/>
          <p:cNvSpPr/>
          <p:nvPr/>
        </p:nvSpPr>
        <p:spPr>
          <a:xfrm>
            <a:off x="5058689" y="4574846"/>
            <a:ext cx="836923" cy="49286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/>
          <p:cNvSpPr/>
          <p:nvPr/>
        </p:nvSpPr>
        <p:spPr>
          <a:xfrm rot="16200000" flipV="1">
            <a:off x="5420950" y="4820637"/>
            <a:ext cx="1079387" cy="1803909"/>
          </a:xfrm>
          <a:prstGeom prst="bentArrow">
            <a:avLst>
              <a:gd name="adj1" fmla="val 25000"/>
              <a:gd name="adj2" fmla="val 22527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895612" y="4459660"/>
            <a:ext cx="1481336" cy="723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Fit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Mixture Model</a:t>
            </a:r>
            <a:endParaRPr lang="en-US" sz="1300" dirty="0"/>
          </a:p>
        </p:txBody>
      </p:sp>
      <p:sp>
        <p:nvSpPr>
          <p:cNvPr id="28" name="Bent Arrow 27"/>
          <p:cNvSpPr/>
          <p:nvPr/>
        </p:nvSpPr>
        <p:spPr>
          <a:xfrm rot="16200000" flipH="1" flipV="1">
            <a:off x="5450493" y="3052517"/>
            <a:ext cx="1010378" cy="1803909"/>
          </a:xfrm>
          <a:prstGeom prst="bentArrow">
            <a:avLst>
              <a:gd name="adj1" fmla="val 25000"/>
              <a:gd name="adj2" fmla="val 22527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>
            <a:stCxn id="27" idx="3"/>
            <a:endCxn id="41" idx="1"/>
          </p:cNvCxnSpPr>
          <p:nvPr/>
        </p:nvCxnSpPr>
        <p:spPr>
          <a:xfrm flipV="1">
            <a:off x="7376948" y="3326296"/>
            <a:ext cx="1158869" cy="1494984"/>
          </a:xfrm>
          <a:prstGeom prst="bentConnector3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7" idx="3"/>
            <a:endCxn id="46" idx="1"/>
          </p:cNvCxnSpPr>
          <p:nvPr/>
        </p:nvCxnSpPr>
        <p:spPr>
          <a:xfrm>
            <a:off x="7376948" y="4821280"/>
            <a:ext cx="1158869" cy="1282381"/>
          </a:xfrm>
          <a:prstGeom prst="bentConnector3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42" idx="1"/>
          </p:cNvCxnSpPr>
          <p:nvPr/>
        </p:nvCxnSpPr>
        <p:spPr>
          <a:xfrm>
            <a:off x="7376948" y="4821280"/>
            <a:ext cx="1158869" cy="63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 txBox="1">
            <a:spLocks/>
          </p:cNvSpPr>
          <p:nvPr/>
        </p:nvSpPr>
        <p:spPr>
          <a:xfrm>
            <a:off x="8535817" y="3080499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G1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535817" y="4576119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G2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8535817" y="5857864"/>
            <a:ext cx="1398672" cy="491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300" b="1" dirty="0" smtClean="0"/>
              <a:t>G3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1300" dirty="0" smtClean="0"/>
              <a:t>Clusters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085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 animBg="1"/>
      <p:bldP spid="26" grpId="0" animBg="1"/>
      <p:bldP spid="27" grpId="0" animBg="1"/>
      <p:bldP spid="28" grpId="0" animBg="1"/>
      <p:bldP spid="41" grpId="0" animBg="1"/>
      <p:bldP spid="42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Churn (Who)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2880" y="1628800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 smtClean="0"/>
              <a:t>Example Analysis: Clusters </a:t>
            </a:r>
            <a:r>
              <a:rPr lang="en-GB" dirty="0" smtClean="0"/>
              <a:t>Identified in G3 using 11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" t="4347" b="5376"/>
          <a:stretch/>
        </p:blipFill>
        <p:spPr>
          <a:xfrm>
            <a:off x="347142" y="1970082"/>
            <a:ext cx="3680596" cy="2062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9688" y="2043458"/>
            <a:ext cx="76438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Observations:</a:t>
            </a:r>
          </a:p>
          <a:p>
            <a:endParaRPr lang="en-GB" sz="16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 smtClean="0"/>
              <a:t>The purely behaviour based model </a:t>
            </a:r>
            <a:r>
              <a:rPr lang="en-GB" sz="1400" dirty="0" smtClean="0"/>
              <a:t>infers </a:t>
            </a:r>
            <a:r>
              <a:rPr lang="en-GB" sz="1400" dirty="0" smtClean="0"/>
              <a:t>4 clusters: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the highest churn rate is 2.5 times higher than the lowest one,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and 2.2 times higher than the group average.</a:t>
            </a:r>
          </a:p>
          <a:p>
            <a:pPr lvl="1"/>
            <a:endParaRPr lang="en-GB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 smtClean="0"/>
              <a:t>It is more challenging to identify users of higher churn probability: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1400" dirty="0" smtClean="0"/>
              <a:t>The higher rate, the smaller cluster is found.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" y="4224127"/>
            <a:ext cx="11850624" cy="311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kern="0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GB" dirty="0"/>
              <a:t>From </a:t>
            </a:r>
            <a:r>
              <a:rPr lang="en-GB" b="1" dirty="0"/>
              <a:t>Cluster Churn Rate</a:t>
            </a:r>
            <a:r>
              <a:rPr lang="en-GB" dirty="0"/>
              <a:t> to </a:t>
            </a:r>
            <a:r>
              <a:rPr lang="en-GB" b="1" dirty="0"/>
              <a:t>Churn Probability of Individual Pupil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r="2737" b="2917"/>
          <a:stretch/>
        </p:blipFill>
        <p:spPr>
          <a:xfrm>
            <a:off x="347142" y="4505325"/>
            <a:ext cx="7977708" cy="2294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10813" r="3020" b="12754"/>
          <a:stretch/>
        </p:blipFill>
        <p:spPr>
          <a:xfrm>
            <a:off x="8593074" y="4638786"/>
            <a:ext cx="3440430" cy="106299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7909932" flipV="1">
            <a:off x="7094704" y="5679313"/>
            <a:ext cx="1843555" cy="232186"/>
          </a:xfrm>
          <a:custGeom>
            <a:avLst/>
            <a:gdLst>
              <a:gd name="connsiteX0" fmla="*/ 0 w 928687"/>
              <a:gd name="connsiteY0" fmla="*/ 289405 h 289405"/>
              <a:gd name="connsiteX1" fmla="*/ 450056 w 928687"/>
              <a:gd name="connsiteY1" fmla="*/ 3655 h 289405"/>
              <a:gd name="connsiteX2" fmla="*/ 928687 w 928687"/>
              <a:gd name="connsiteY2" fmla="*/ 153674 h 28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87" h="289405">
                <a:moveTo>
                  <a:pt x="0" y="289405"/>
                </a:moveTo>
                <a:cubicBezTo>
                  <a:pt x="147637" y="157841"/>
                  <a:pt x="295275" y="26277"/>
                  <a:pt x="450056" y="3655"/>
                </a:cubicBezTo>
                <a:cubicBezTo>
                  <a:pt x="604837" y="-18967"/>
                  <a:pt x="766762" y="67353"/>
                  <a:pt x="928687" y="153674"/>
                </a:cubicBezTo>
              </a:path>
            </a:pathLst>
          </a:custGeom>
          <a:ln w="28575"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0966" r="3687" b="13073"/>
          <a:stretch/>
        </p:blipFill>
        <p:spPr>
          <a:xfrm>
            <a:off x="8489112" y="5854362"/>
            <a:ext cx="3440430" cy="9308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34856" y="2855405"/>
            <a:ext cx="3204846" cy="15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4856" y="3933086"/>
            <a:ext cx="3204846" cy="15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Analysis (Why)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2504531"/>
            <a:ext cx="3638061" cy="2182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88" y="1590884"/>
            <a:ext cx="11869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The mixture model methodology, by its nature, is designed for identifying clusters, but not explicitly for analysing feature importance.</a:t>
            </a:r>
          </a:p>
          <a:p>
            <a:r>
              <a:rPr lang="en-GB" sz="1600" dirty="0" smtClean="0"/>
              <a:t>However, by counting frequencies of components of </a:t>
            </a:r>
            <a:r>
              <a:rPr lang="en-GB" sz="1600" b="1" dirty="0" smtClean="0"/>
              <a:t>risky</a:t>
            </a:r>
            <a:r>
              <a:rPr lang="en-GB" sz="1600" dirty="0" smtClean="0"/>
              <a:t> and </a:t>
            </a:r>
            <a:r>
              <a:rPr lang="en-GB" sz="1600" b="1" dirty="0" smtClean="0"/>
              <a:t>safe</a:t>
            </a:r>
            <a:r>
              <a:rPr lang="en-GB" sz="1600" dirty="0" smtClean="0"/>
              <a:t> clusters, we can see how feature impacts churn outcome.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389688" y="2757833"/>
            <a:ext cx="76438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Risky cluster: </a:t>
            </a:r>
            <a:r>
              <a:rPr lang="en-GB" sz="1600" dirty="0" smtClean="0"/>
              <a:t>churn rate &gt; 50%</a:t>
            </a:r>
          </a:p>
          <a:p>
            <a:endParaRPr lang="en-GB" sz="1600" b="1" dirty="0"/>
          </a:p>
          <a:p>
            <a:r>
              <a:rPr lang="en-GB" sz="1600" b="1" dirty="0" smtClean="0"/>
              <a:t>Safe cluster: </a:t>
            </a:r>
            <a:r>
              <a:rPr lang="en-GB" sz="1600" dirty="0" smtClean="0"/>
              <a:t>churn rate &lt; 5%</a:t>
            </a:r>
          </a:p>
          <a:p>
            <a:endParaRPr lang="en-GB" sz="1600" b="1" dirty="0" smtClean="0"/>
          </a:p>
          <a:p>
            <a:r>
              <a:rPr lang="en-GB" sz="1600" dirty="0" smtClean="0"/>
              <a:t>We can look at the component each cluster falls in for features.</a:t>
            </a:r>
          </a:p>
          <a:p>
            <a:endParaRPr lang="en-GB" sz="1600" dirty="0"/>
          </a:p>
          <a:p>
            <a:endParaRPr lang="en-GB" sz="1600" b="1" dirty="0" smtClean="0"/>
          </a:p>
          <a:p>
            <a:r>
              <a:rPr lang="en-GB" sz="1600" b="1" dirty="0" smtClean="0"/>
              <a:t>Observations:</a:t>
            </a:r>
          </a:p>
          <a:p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smtClean="0"/>
              <a:t>Subscribers having many incomplete lesson records are most likely to churn.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smtClean="0"/>
              <a:t>Subscribers taking few tutorials are most likely to churn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4550942"/>
            <a:ext cx="3638060" cy="21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ey Slide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ullet Point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rea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act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stimonials">
  <a:themeElements>
    <a:clrScheme name="whiz-01b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14BAEE"/>
      </a:accent1>
      <a:accent2>
        <a:srgbClr val="111178"/>
      </a:accent2>
      <a:accent3>
        <a:srgbClr val="5BCF6D"/>
      </a:accent3>
      <a:accent4>
        <a:srgbClr val="FFDC5E"/>
      </a:accent4>
      <a:accent5>
        <a:srgbClr val="F75570"/>
      </a:accent5>
      <a:accent6>
        <a:srgbClr val="FFAF5E"/>
      </a:accent6>
      <a:hlink>
        <a:srgbClr val="D876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</TotalTime>
  <Words>838</Words>
  <Application>Microsoft Office PowerPoint</Application>
  <PresentationFormat>Widescreen</PresentationFormat>
  <Paragraphs>233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Al Tarikh</vt:lpstr>
      <vt:lpstr>Lora</vt:lpstr>
      <vt:lpstr>Arial</vt:lpstr>
      <vt:lpstr>Calibri</vt:lpstr>
      <vt:lpstr>Cambria Math</vt:lpstr>
      <vt:lpstr>Wingdings</vt:lpstr>
      <vt:lpstr>Intro</vt:lpstr>
      <vt:lpstr>Key Slides</vt:lpstr>
      <vt:lpstr>Bullet Points</vt:lpstr>
      <vt:lpstr>Break Slides</vt:lpstr>
      <vt:lpstr>Contact</vt:lpstr>
      <vt:lpstr>Images</vt:lpstr>
      <vt:lpstr>Testimonials</vt:lpstr>
      <vt:lpstr>PowerPoint Presentation</vt:lpstr>
      <vt:lpstr>Agenda</vt:lpstr>
      <vt:lpstr>Motivation and Goal</vt:lpstr>
      <vt:lpstr>Business Settings at Whizz</vt:lpstr>
      <vt:lpstr>Customer Journey</vt:lpstr>
      <vt:lpstr>Methodology</vt:lpstr>
      <vt:lpstr>A Closer Look at Clustering…</vt:lpstr>
      <vt:lpstr>Cluster Churn (Who)</vt:lpstr>
      <vt:lpstr>Feature Analysis (Why)</vt:lpstr>
      <vt:lpstr>Prediction Workflow</vt:lpstr>
      <vt:lpstr>Project Deliverables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Sadler</dc:creator>
  <cp:lastModifiedBy>Wang Victor</cp:lastModifiedBy>
  <cp:revision>263</cp:revision>
  <dcterms:created xsi:type="dcterms:W3CDTF">2018-03-14T10:06:52Z</dcterms:created>
  <dcterms:modified xsi:type="dcterms:W3CDTF">2018-06-12T13:47:47Z</dcterms:modified>
</cp:coreProperties>
</file>